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8.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11.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6.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0.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1.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23.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2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84" r:id="rId3"/>
    <p:sldMasterId id="2147483699" r:id="rId4"/>
    <p:sldMasterId id="2147483729" r:id="rId5"/>
    <p:sldMasterId id="2147483816" r:id="rId6"/>
    <p:sldMasterId id="2147483822" r:id="rId7"/>
    <p:sldMasterId id="2147483849" r:id="rId8"/>
    <p:sldMasterId id="2147483861" r:id="rId9"/>
    <p:sldMasterId id="2147483867" r:id="rId10"/>
    <p:sldMasterId id="2147483870" r:id="rId11"/>
    <p:sldMasterId id="2147483928" r:id="rId12"/>
    <p:sldMasterId id="2147483952" r:id="rId13"/>
    <p:sldMasterId id="2147483964" r:id="rId14"/>
    <p:sldMasterId id="2147483988" r:id="rId15"/>
    <p:sldMasterId id="2147484006" r:id="rId16"/>
    <p:sldMasterId id="2147484052" r:id="rId17"/>
    <p:sldMasterId id="2147484060" r:id="rId18"/>
    <p:sldMasterId id="2147484069" r:id="rId19"/>
    <p:sldMasterId id="2147484081" r:id="rId20"/>
    <p:sldMasterId id="2147484119" r:id="rId21"/>
    <p:sldMasterId id="2147484143" r:id="rId22"/>
    <p:sldMasterId id="2147484155" r:id="rId23"/>
    <p:sldMasterId id="2147484163" r:id="rId24"/>
    <p:sldMasterId id="2147484172" r:id="rId25"/>
    <p:sldMasterId id="2147484175" r:id="rId26"/>
  </p:sldMasterIdLst>
  <p:notesMasterIdLst>
    <p:notesMasterId r:id="rId79"/>
  </p:notesMasterIdLst>
  <p:sldIdLst>
    <p:sldId id="257" r:id="rId27"/>
    <p:sldId id="2147473620" r:id="rId28"/>
    <p:sldId id="2147473484" r:id="rId29"/>
    <p:sldId id="2147473421" r:id="rId30"/>
    <p:sldId id="2147473423" r:id="rId31"/>
    <p:sldId id="2147473422" r:id="rId32"/>
    <p:sldId id="2033" r:id="rId33"/>
    <p:sldId id="2147473529" r:id="rId34"/>
    <p:sldId id="2147473426" r:id="rId35"/>
    <p:sldId id="2147473622" r:id="rId36"/>
    <p:sldId id="1653" r:id="rId37"/>
    <p:sldId id="2147473434" r:id="rId38"/>
    <p:sldId id="2147473634" r:id="rId39"/>
    <p:sldId id="1654" r:id="rId40"/>
    <p:sldId id="2147473623" r:id="rId41"/>
    <p:sldId id="2147473429" r:id="rId42"/>
    <p:sldId id="2147473431" r:id="rId43"/>
    <p:sldId id="2147473625" r:id="rId44"/>
    <p:sldId id="2147473432" r:id="rId45"/>
    <p:sldId id="1960" r:id="rId46"/>
    <p:sldId id="1900" r:id="rId47"/>
    <p:sldId id="262" r:id="rId48"/>
    <p:sldId id="287" r:id="rId49"/>
    <p:sldId id="260" r:id="rId50"/>
    <p:sldId id="2147473615" r:id="rId51"/>
    <p:sldId id="2147473636" r:id="rId52"/>
    <p:sldId id="2147473643" r:id="rId53"/>
    <p:sldId id="2147473644" r:id="rId54"/>
    <p:sldId id="2147473631" r:id="rId55"/>
    <p:sldId id="2147473645" r:id="rId56"/>
    <p:sldId id="2147473632" r:id="rId57"/>
    <p:sldId id="2147473637" r:id="rId58"/>
    <p:sldId id="418" r:id="rId59"/>
    <p:sldId id="2018" r:id="rId60"/>
    <p:sldId id="1740" r:id="rId61"/>
    <p:sldId id="2019" r:id="rId62"/>
    <p:sldId id="2025" r:id="rId63"/>
    <p:sldId id="317" r:id="rId64"/>
    <p:sldId id="1182" r:id="rId65"/>
    <p:sldId id="1178" r:id="rId66"/>
    <p:sldId id="582" r:id="rId67"/>
    <p:sldId id="1742" r:id="rId68"/>
    <p:sldId id="2055" r:id="rId69"/>
    <p:sldId id="2147473638" r:id="rId70"/>
    <p:sldId id="2147473639" r:id="rId71"/>
    <p:sldId id="2147473642" r:id="rId72"/>
    <p:sldId id="2147473640" r:id="rId73"/>
    <p:sldId id="2147473646" r:id="rId74"/>
    <p:sldId id="2147473647" r:id="rId75"/>
    <p:sldId id="2147473629" r:id="rId76"/>
    <p:sldId id="2068" r:id="rId77"/>
    <p:sldId id="522"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C9E2"/>
    <a:srgbClr val="74752B"/>
    <a:srgbClr val="996633"/>
    <a:srgbClr val="CC9900"/>
    <a:srgbClr val="FFCC00"/>
    <a:srgbClr val="FF0033"/>
    <a:srgbClr val="33AF33"/>
    <a:srgbClr val="92D050"/>
    <a:srgbClr val="004851"/>
    <a:srgbClr val="2142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126" autoAdjust="0"/>
    <p:restoredTop sz="94660"/>
  </p:normalViewPr>
  <p:slideViewPr>
    <p:cSldViewPr snapToGrid="0">
      <p:cViewPr varScale="1">
        <p:scale>
          <a:sx n="52" d="100"/>
          <a:sy n="52" d="100"/>
        </p:scale>
        <p:origin x="96"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5.xml"/><Relationship Id="rId8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slide" Target="slides/slide17.xml"/><Relationship Id="rId48" Type="http://schemas.openxmlformats.org/officeDocument/2006/relationships/slide" Target="slides/slide22.xml"/><Relationship Id="rId56" Type="http://schemas.openxmlformats.org/officeDocument/2006/relationships/slide" Target="slides/slide30.xml"/><Relationship Id="rId64" Type="http://schemas.openxmlformats.org/officeDocument/2006/relationships/slide" Target="slides/slide38.xml"/><Relationship Id="rId69" Type="http://schemas.openxmlformats.org/officeDocument/2006/relationships/slide" Target="slides/slide43.xml"/><Relationship Id="rId77" Type="http://schemas.openxmlformats.org/officeDocument/2006/relationships/slide" Target="slides/slide51.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slide" Target="slides/slide20.xml"/><Relationship Id="rId59" Type="http://schemas.openxmlformats.org/officeDocument/2006/relationships/slide" Target="slides/slide33.xml"/><Relationship Id="rId67" Type="http://schemas.openxmlformats.org/officeDocument/2006/relationships/slide" Target="slides/slide41.xml"/><Relationship Id="rId20" Type="http://schemas.openxmlformats.org/officeDocument/2006/relationships/slideMaster" Target="slideMasters/slideMaster20.xml"/><Relationship Id="rId41" Type="http://schemas.openxmlformats.org/officeDocument/2006/relationships/slide" Target="slides/slide15.xml"/><Relationship Id="rId54" Type="http://schemas.openxmlformats.org/officeDocument/2006/relationships/slide" Target="slides/slide28.xml"/><Relationship Id="rId62" Type="http://schemas.openxmlformats.org/officeDocument/2006/relationships/slide" Target="slides/slide36.xml"/><Relationship Id="rId70" Type="http://schemas.openxmlformats.org/officeDocument/2006/relationships/slide" Target="slides/slide44.xml"/><Relationship Id="rId75" Type="http://schemas.openxmlformats.org/officeDocument/2006/relationships/slide" Target="slides/slide4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slide" Target="slides/slide23.xml"/><Relationship Id="rId57" Type="http://schemas.openxmlformats.org/officeDocument/2006/relationships/slide" Target="slides/slide31.xml"/><Relationship Id="rId10" Type="http://schemas.openxmlformats.org/officeDocument/2006/relationships/slideMaster" Target="slideMasters/slideMaster10.xml"/><Relationship Id="rId31" Type="http://schemas.openxmlformats.org/officeDocument/2006/relationships/slide" Target="slides/slide5.xml"/><Relationship Id="rId44" Type="http://schemas.openxmlformats.org/officeDocument/2006/relationships/slide" Target="slides/slide18.xml"/><Relationship Id="rId52" Type="http://schemas.openxmlformats.org/officeDocument/2006/relationships/slide" Target="slides/slide26.xml"/><Relationship Id="rId60" Type="http://schemas.openxmlformats.org/officeDocument/2006/relationships/slide" Target="slides/slide34.xml"/><Relationship Id="rId65" Type="http://schemas.openxmlformats.org/officeDocument/2006/relationships/slide" Target="slides/slide39.xml"/><Relationship Id="rId73" Type="http://schemas.openxmlformats.org/officeDocument/2006/relationships/slide" Target="slides/slide47.xml"/><Relationship Id="rId78" Type="http://schemas.openxmlformats.org/officeDocument/2006/relationships/slide" Target="slides/slide5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slide" Target="slides/slide45.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intelligenthealthltd.sharepoint.com/Marcomms/Marcomms%20Team%20Folder/Insight/Projects/184_HCI%20stats%20for%20William/New%20Microsoft%20Excel%20Worksheet.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intelligenthealthltd.sharepoint.com/Marcomms/Marcomms%20Team%20Folder/Insight/Projects/128_Atkins%20Realis/Dot%20plot%20for%20HCI%20option.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intelligenthealthltd.sharepoint.com/Marcomms/Marcomms%20Team%20Folder/Insight/Projects/184_HCI%20stats%20for%20William/New%20Microsoft%20Excel%20Worksheet.xlsx" TargetMode="Externa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00546660551975E-2"/>
          <c:y val="8.8162792621391345E-2"/>
          <c:w val="0.86674049068969716"/>
          <c:h val="0.8411930199009362"/>
        </c:manualLayout>
      </c:layout>
      <c:scatterChart>
        <c:scatterStyle val="lineMarker"/>
        <c:varyColors val="0"/>
        <c:ser>
          <c:idx val="4"/>
          <c:order val="0"/>
          <c:tx>
            <c:strRef>
              <c:f>'Diabetes 50+'!$B$7</c:f>
              <c:strCache>
                <c:ptCount val="1"/>
                <c:pt idx="0">
                  <c:v>No LTC (n=1525)</c:v>
                </c:pt>
              </c:strCache>
            </c:strRef>
          </c:tx>
          <c:spPr>
            <a:ln w="25400" cap="rnd">
              <a:noFill/>
              <a:round/>
            </a:ln>
            <a:effectLst/>
          </c:spPr>
          <c:marker>
            <c:symbol val="circle"/>
            <c:size val="10"/>
            <c:spPr>
              <a:solidFill>
                <a:srgbClr val="003A44">
                  <a:alpha val="70000"/>
                </a:srgbClr>
              </a:solidFill>
              <a:ln w="9525">
                <a:solidFill>
                  <a:srgbClr val="003A44"/>
                </a:solidFill>
              </a:ln>
              <a:effectLst/>
            </c:spPr>
          </c:marker>
          <c:xVal>
            <c:numRef>
              <c:f>'Diabetes 50+'!$B$8:$B$18</c:f>
              <c:numCache>
                <c:formatCode>0.00</c:formatCode>
                <c:ptCount val="11"/>
                <c:pt idx="0">
                  <c:v>4.2393442622950817</c:v>
                </c:pt>
                <c:pt idx="1">
                  <c:v>4.0668852459016396</c:v>
                </c:pt>
                <c:pt idx="2">
                  <c:v>3.9134426229508197</c:v>
                </c:pt>
                <c:pt idx="3">
                  <c:v>3.9042622950819674</c:v>
                </c:pt>
                <c:pt idx="4">
                  <c:v>3.8485245901639344</c:v>
                </c:pt>
                <c:pt idx="5">
                  <c:v>3.8852459016393444</c:v>
                </c:pt>
                <c:pt idx="6">
                  <c:v>3.8432131147540987</c:v>
                </c:pt>
                <c:pt idx="7">
                  <c:v>3.8524590163934427</c:v>
                </c:pt>
                <c:pt idx="8">
                  <c:v>3.6439344262295084</c:v>
                </c:pt>
                <c:pt idx="9">
                  <c:v>3.6859016393442623</c:v>
                </c:pt>
                <c:pt idx="10">
                  <c:v>3.3921311475409834</c:v>
                </c:pt>
              </c:numCache>
            </c:numRef>
          </c:xVal>
          <c:yVal>
            <c:numRef>
              <c:f>'Diabetes 50+'!$D$8:$D$18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0-D03E-43DA-9A82-AB15DAF38D3E}"/>
            </c:ext>
          </c:extLst>
        </c:ser>
        <c:ser>
          <c:idx val="0"/>
          <c:order val="1"/>
          <c:tx>
            <c:strRef>
              <c:f>'Diabetes 50+'!$C$7</c:f>
              <c:strCache>
                <c:ptCount val="1"/>
                <c:pt idx="0">
                  <c:v>Diabetes (n=126)</c:v>
                </c:pt>
              </c:strCache>
            </c:strRef>
          </c:tx>
          <c:spPr>
            <a:ln w="25400" cap="rnd">
              <a:noFill/>
              <a:round/>
            </a:ln>
            <a:effectLst/>
          </c:spPr>
          <c:marker>
            <c:symbol val="circle"/>
            <c:size val="10"/>
            <c:spPr>
              <a:solidFill>
                <a:srgbClr val="F47921">
                  <a:alpha val="70000"/>
                </a:srgbClr>
              </a:solidFill>
              <a:ln w="9525">
                <a:solidFill>
                  <a:srgbClr val="F47921"/>
                </a:solidFill>
              </a:ln>
              <a:effectLst/>
            </c:spPr>
          </c:marker>
          <c:dPt>
            <c:idx val="2"/>
            <c:marker>
              <c:symbol val="circle"/>
              <c:size val="10"/>
              <c:spPr>
                <a:solidFill>
                  <a:srgbClr val="F47921">
                    <a:alpha val="70000"/>
                  </a:srgbClr>
                </a:solidFill>
                <a:ln w="9525">
                  <a:solidFill>
                    <a:srgbClr val="F47921"/>
                  </a:solidFill>
                </a:ln>
                <a:effectLst/>
              </c:spPr>
            </c:marker>
            <c:bubble3D val="0"/>
            <c:extLst>
              <c:ext xmlns:c16="http://schemas.microsoft.com/office/drawing/2014/chart" uri="{C3380CC4-5D6E-409C-BE32-E72D297353CC}">
                <c16:uniqueId val="{00000006-244D-49D8-BB13-87910AB84DD8}"/>
              </c:ext>
            </c:extLst>
          </c:dPt>
          <c:xVal>
            <c:numRef>
              <c:f>'Diabetes 50+'!$C$8:$C$18</c:f>
              <c:numCache>
                <c:formatCode>0.00</c:formatCode>
                <c:ptCount val="11"/>
                <c:pt idx="0">
                  <c:v>4.0634920634920633</c:v>
                </c:pt>
                <c:pt idx="1">
                  <c:v>3.9841269841269842</c:v>
                </c:pt>
                <c:pt idx="2">
                  <c:v>3.7698412698412698</c:v>
                </c:pt>
                <c:pt idx="3">
                  <c:v>3.5793650793650795</c:v>
                </c:pt>
                <c:pt idx="4">
                  <c:v>3.6666666666666665</c:v>
                </c:pt>
                <c:pt idx="5">
                  <c:v>3.7301587301587302</c:v>
                </c:pt>
                <c:pt idx="6">
                  <c:v>3.6158730158730159</c:v>
                </c:pt>
                <c:pt idx="7">
                  <c:v>3.5714285714285716</c:v>
                </c:pt>
                <c:pt idx="8">
                  <c:v>3.3015873015873014</c:v>
                </c:pt>
                <c:pt idx="9">
                  <c:v>3.4047619047619047</c:v>
                </c:pt>
                <c:pt idx="10">
                  <c:v>3.0873015873015874</c:v>
                </c:pt>
              </c:numCache>
            </c:numRef>
          </c:xVal>
          <c:yVal>
            <c:numRef>
              <c:f>'Diabetes 50+'!$D$8:$D$18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4-244D-49D8-BB13-87910AB84DD8}"/>
            </c:ext>
          </c:extLst>
        </c:ser>
        <c:dLbls>
          <c:showLegendKey val="0"/>
          <c:showVal val="0"/>
          <c:showCatName val="0"/>
          <c:showSerName val="0"/>
          <c:showPercent val="0"/>
          <c:showBubbleSize val="0"/>
        </c:dLbls>
        <c:axId val="1267132527"/>
        <c:axId val="1267137807"/>
      </c:scatterChart>
      <c:valAx>
        <c:axId val="1267132527"/>
        <c:scaling>
          <c:orientation val="minMax"/>
          <c:max val="4.5"/>
          <c:min val="2.5"/>
        </c:scaling>
        <c:delete val="0"/>
        <c:axPos val="b"/>
        <c:majorGridlines>
          <c:spPr>
            <a:ln w="9525" cap="flat" cmpd="sng" algn="ctr">
              <a:solidFill>
                <a:schemeClr val="bg1">
                  <a:lumMod val="95000"/>
                </a:schemeClr>
              </a:solidFill>
              <a:round/>
            </a:ln>
            <a:effectLst/>
          </c:spPr>
        </c:majorGridlines>
        <c:numFmt formatCode="0.00" sourceLinked="1"/>
        <c:majorTickMark val="none"/>
        <c:minorTickMark val="none"/>
        <c:tickLblPos val="nextTo"/>
        <c:spPr>
          <a:solidFill>
            <a:schemeClr val="bg1"/>
          </a:solidFill>
          <a:ln w="9525" cap="flat" cmpd="sng" algn="ctr">
            <a:solidFill>
              <a:schemeClr val="bg1">
                <a:lumMod val="9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67137807"/>
        <c:crosses val="autoZero"/>
        <c:crossBetween val="midCat"/>
      </c:valAx>
      <c:valAx>
        <c:axId val="1267137807"/>
        <c:scaling>
          <c:orientation val="minMax"/>
          <c:max val="11"/>
          <c:min val="0"/>
        </c:scaling>
        <c:delete val="1"/>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crossAx val="1267132527"/>
        <c:crosses val="autoZero"/>
        <c:crossBetween val="midCat"/>
        <c:majorUnit val="1"/>
      </c:valAx>
      <c:spPr>
        <a:noFill/>
        <a:ln>
          <a:noFill/>
        </a:ln>
        <a:effectLst/>
      </c:spPr>
    </c:plotArea>
    <c:legend>
      <c:legendPos val="t"/>
      <c:layout>
        <c:manualLayout>
          <c:xMode val="edge"/>
          <c:yMode val="edge"/>
          <c:x val="0.67484853701595715"/>
          <c:y val="0.70977430213099002"/>
          <c:w val="0.26456930378511301"/>
          <c:h val="0.20192473586468127"/>
        </c:manualLayout>
      </c:layout>
      <c:overlay val="0"/>
      <c:spPr>
        <a:solidFill>
          <a:srgbClr val="FFFFFF"/>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solidFill>
            <a:schemeClr val="tx1"/>
          </a:solidFill>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00546660551975E-2"/>
          <c:y val="8.8162792621391345E-2"/>
          <c:w val="0.86674049068969716"/>
          <c:h val="0.8411930199009362"/>
        </c:manualLayout>
      </c:layout>
      <c:scatterChart>
        <c:scatterStyle val="lineMarker"/>
        <c:varyColors val="0"/>
        <c:ser>
          <c:idx val="4"/>
          <c:order val="0"/>
          <c:tx>
            <c:strRef>
              <c:f>INtersection!$B$7</c:f>
              <c:strCache>
                <c:ptCount val="1"/>
                <c:pt idx="0">
                  <c:v>Overall</c:v>
                </c:pt>
              </c:strCache>
            </c:strRef>
          </c:tx>
          <c:spPr>
            <a:ln w="25400" cap="rnd">
              <a:noFill/>
              <a:round/>
            </a:ln>
            <a:effectLst/>
          </c:spPr>
          <c:marker>
            <c:symbol val="circle"/>
            <c:size val="10"/>
            <c:spPr>
              <a:solidFill>
                <a:srgbClr val="003A44">
                  <a:alpha val="70000"/>
                </a:srgbClr>
              </a:solidFill>
              <a:ln w="9525">
                <a:solidFill>
                  <a:srgbClr val="003A44"/>
                </a:solidFill>
              </a:ln>
              <a:effectLst/>
            </c:spPr>
          </c:marker>
          <c:xVal>
            <c:numRef>
              <c:f>INtersection!$B$8:$B$18</c:f>
              <c:numCache>
                <c:formatCode>0.00</c:formatCode>
                <c:ptCount val="11"/>
                <c:pt idx="0">
                  <c:v>4.1679269765985056</c:v>
                </c:pt>
                <c:pt idx="1">
                  <c:v>3.9376705892881114</c:v>
                </c:pt>
                <c:pt idx="2">
                  <c:v>3.8434829298850062</c:v>
                </c:pt>
                <c:pt idx="3">
                  <c:v>3.7998120721285069</c:v>
                </c:pt>
                <c:pt idx="4">
                  <c:v>3.7827643295002011</c:v>
                </c:pt>
                <c:pt idx="5">
                  <c:v>3.782093158530583</c:v>
                </c:pt>
                <c:pt idx="6">
                  <c:v>3.7391695377869261</c:v>
                </c:pt>
                <c:pt idx="7">
                  <c:v>3.7214193028770861</c:v>
                </c:pt>
                <c:pt idx="8">
                  <c:v>3.6474115172938388</c:v>
                </c:pt>
                <c:pt idx="9">
                  <c:v>3.5250346771667638</c:v>
                </c:pt>
                <c:pt idx="10">
                  <c:v>3.1840798246006532</c:v>
                </c:pt>
              </c:numCache>
            </c:numRef>
          </c:xVal>
          <c:yVal>
            <c:numRef>
              <c:f>INtersection!$D$8:$D$18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0-D03E-43DA-9A82-AB15DAF38D3E}"/>
            </c:ext>
          </c:extLst>
        </c:ser>
        <c:ser>
          <c:idx val="0"/>
          <c:order val="1"/>
          <c:tx>
            <c:strRef>
              <c:f>INtersection!$C$7</c:f>
              <c:strCache>
                <c:ptCount val="1"/>
                <c:pt idx="0">
                  <c:v>Inactive LTC/Dis Female IMD20</c:v>
                </c:pt>
              </c:strCache>
            </c:strRef>
          </c:tx>
          <c:spPr>
            <a:ln w="25400" cap="rnd">
              <a:noFill/>
              <a:round/>
            </a:ln>
            <a:effectLst/>
          </c:spPr>
          <c:marker>
            <c:symbol val="circle"/>
            <c:size val="10"/>
            <c:spPr>
              <a:solidFill>
                <a:srgbClr val="F47921">
                  <a:alpha val="70000"/>
                </a:srgbClr>
              </a:solidFill>
              <a:ln w="9525">
                <a:solidFill>
                  <a:srgbClr val="F47921"/>
                </a:solidFill>
              </a:ln>
              <a:effectLst/>
            </c:spPr>
          </c:marker>
          <c:dPt>
            <c:idx val="2"/>
            <c:marker>
              <c:symbol val="circle"/>
              <c:size val="10"/>
              <c:spPr>
                <a:solidFill>
                  <a:srgbClr val="F47921">
                    <a:alpha val="70000"/>
                  </a:srgbClr>
                </a:solidFill>
                <a:ln w="9525">
                  <a:solidFill>
                    <a:srgbClr val="F47921"/>
                  </a:solidFill>
                </a:ln>
                <a:effectLst/>
              </c:spPr>
            </c:marker>
            <c:bubble3D val="0"/>
            <c:extLst>
              <c:ext xmlns:c16="http://schemas.microsoft.com/office/drawing/2014/chart" uri="{C3380CC4-5D6E-409C-BE32-E72D297353CC}">
                <c16:uniqueId val="{00000006-244D-49D8-BB13-87910AB84DD8}"/>
              </c:ext>
            </c:extLst>
          </c:dPt>
          <c:xVal>
            <c:numRef>
              <c:f>INtersection!$C$8:$C$18</c:f>
              <c:numCache>
                <c:formatCode>0.00</c:formatCode>
                <c:ptCount val="11"/>
                <c:pt idx="0">
                  <c:v>3.9618055555555554</c:v>
                </c:pt>
                <c:pt idx="1">
                  <c:v>3.6631944444444446</c:v>
                </c:pt>
                <c:pt idx="2">
                  <c:v>3.5277777777777777</c:v>
                </c:pt>
                <c:pt idx="3">
                  <c:v>3.3020833333333335</c:v>
                </c:pt>
                <c:pt idx="4">
                  <c:v>3.0520833333333335</c:v>
                </c:pt>
                <c:pt idx="5">
                  <c:v>3.2673611111111112</c:v>
                </c:pt>
                <c:pt idx="6">
                  <c:v>3.3194444444444451</c:v>
                </c:pt>
                <c:pt idx="7">
                  <c:v>3.3229166666666665</c:v>
                </c:pt>
                <c:pt idx="8">
                  <c:v>3.2395833333333335</c:v>
                </c:pt>
                <c:pt idx="9">
                  <c:v>3.1319444444444446</c:v>
                </c:pt>
                <c:pt idx="10">
                  <c:v>2.7256944444444446</c:v>
                </c:pt>
              </c:numCache>
            </c:numRef>
          </c:xVal>
          <c:yVal>
            <c:numRef>
              <c:f>INtersection!$D$8:$D$18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4-244D-49D8-BB13-87910AB84DD8}"/>
            </c:ext>
          </c:extLst>
        </c:ser>
        <c:dLbls>
          <c:showLegendKey val="0"/>
          <c:showVal val="0"/>
          <c:showCatName val="0"/>
          <c:showSerName val="0"/>
          <c:showPercent val="0"/>
          <c:showBubbleSize val="0"/>
        </c:dLbls>
        <c:axId val="1267132527"/>
        <c:axId val="1267137807"/>
      </c:scatterChart>
      <c:valAx>
        <c:axId val="1267132527"/>
        <c:scaling>
          <c:orientation val="minMax"/>
          <c:max val="4.5"/>
          <c:min val="2.5"/>
        </c:scaling>
        <c:delete val="0"/>
        <c:axPos val="b"/>
        <c:majorGridlines>
          <c:spPr>
            <a:ln w="9525" cap="flat" cmpd="sng" algn="ctr">
              <a:solidFill>
                <a:schemeClr val="bg1">
                  <a:lumMod val="95000"/>
                </a:schemeClr>
              </a:solidFill>
              <a:round/>
            </a:ln>
            <a:effectLst/>
          </c:spPr>
        </c:majorGridlines>
        <c:numFmt formatCode="0.00" sourceLinked="1"/>
        <c:majorTickMark val="none"/>
        <c:minorTickMark val="none"/>
        <c:tickLblPos val="nextTo"/>
        <c:spPr>
          <a:solidFill>
            <a:schemeClr val="bg1"/>
          </a:solidFill>
          <a:ln w="9525" cap="flat" cmpd="sng" algn="ctr">
            <a:solidFill>
              <a:schemeClr val="bg1">
                <a:lumMod val="9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67137807"/>
        <c:crosses val="autoZero"/>
        <c:crossBetween val="midCat"/>
      </c:valAx>
      <c:valAx>
        <c:axId val="1267137807"/>
        <c:scaling>
          <c:orientation val="minMax"/>
          <c:max val="11"/>
          <c:min val="0"/>
        </c:scaling>
        <c:delete val="1"/>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crossAx val="1267132527"/>
        <c:crosses val="autoZero"/>
        <c:crossBetween val="midCat"/>
        <c:majorUnit val="1"/>
      </c:valAx>
      <c:spPr>
        <a:noFill/>
        <a:ln>
          <a:noFill/>
        </a:ln>
        <a:effectLst/>
      </c:spPr>
    </c:plotArea>
    <c:legend>
      <c:legendPos val="t"/>
      <c:layout>
        <c:manualLayout>
          <c:xMode val="edge"/>
          <c:yMode val="edge"/>
          <c:x val="0.62089657171401968"/>
          <c:y val="0.70515653591176797"/>
          <c:w val="0.31595220915484129"/>
          <c:h val="0.20192473586468127"/>
        </c:manualLayout>
      </c:layout>
      <c:overlay val="0"/>
      <c:spPr>
        <a:solidFill>
          <a:srgbClr val="FFFFFF"/>
        </a:solid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solidFill>
            <a:schemeClr val="tx1"/>
          </a:solidFill>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116561510590022E-2"/>
          <c:y val="9.9707208169446573E-2"/>
          <c:w val="0.86674049068969716"/>
          <c:h val="0.8411930199009362"/>
        </c:manualLayout>
      </c:layout>
      <c:scatterChart>
        <c:scatterStyle val="lineMarker"/>
        <c:varyColors val="0"/>
        <c:ser>
          <c:idx val="4"/>
          <c:order val="0"/>
          <c:tx>
            <c:strRef>
              <c:f>'Mental Health'!$B$7</c:f>
              <c:strCache>
                <c:ptCount val="1"/>
                <c:pt idx="0">
                  <c:v>No Mental Health (n=14745)</c:v>
                </c:pt>
              </c:strCache>
            </c:strRef>
          </c:tx>
          <c:spPr>
            <a:ln w="25400" cap="rnd">
              <a:noFill/>
              <a:round/>
            </a:ln>
            <a:effectLst/>
          </c:spPr>
          <c:marker>
            <c:symbol val="circle"/>
            <c:size val="10"/>
            <c:spPr>
              <a:solidFill>
                <a:srgbClr val="003A44">
                  <a:alpha val="70000"/>
                </a:srgbClr>
              </a:solidFill>
              <a:ln w="9525">
                <a:solidFill>
                  <a:srgbClr val="003A44"/>
                </a:solidFill>
              </a:ln>
              <a:effectLst/>
            </c:spPr>
          </c:marker>
          <c:xVal>
            <c:numRef>
              <c:f>'Mental Health'!$B$8:$B$18</c:f>
              <c:numCache>
                <c:formatCode>0.00</c:formatCode>
                <c:ptCount val="11"/>
                <c:pt idx="0">
                  <c:v>4.1820956256358084</c:v>
                </c:pt>
                <c:pt idx="1">
                  <c:v>3.9351644625296709</c:v>
                </c:pt>
                <c:pt idx="2">
                  <c:v>3.8505256018989487</c:v>
                </c:pt>
                <c:pt idx="3">
                  <c:v>3.8141064767717872</c:v>
                </c:pt>
                <c:pt idx="4">
                  <c:v>3.7579518480840961</c:v>
                </c:pt>
                <c:pt idx="5">
                  <c:v>3.7612071888775858</c:v>
                </c:pt>
                <c:pt idx="6">
                  <c:v>3.7400542556798912</c:v>
                </c:pt>
                <c:pt idx="7">
                  <c:v>3.7367921329264155</c:v>
                </c:pt>
                <c:pt idx="8">
                  <c:v>3.6574432010851137</c:v>
                </c:pt>
                <c:pt idx="9">
                  <c:v>3.52519498134961</c:v>
                </c:pt>
                <c:pt idx="10">
                  <c:v>3.1800610376398781</c:v>
                </c:pt>
              </c:numCache>
            </c:numRef>
          </c:xVal>
          <c:yVal>
            <c:numRef>
              <c:f>'Mental Health'!$D$8:$D$18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0-D03E-43DA-9A82-AB15DAF38D3E}"/>
            </c:ext>
          </c:extLst>
        </c:ser>
        <c:ser>
          <c:idx val="0"/>
          <c:order val="1"/>
          <c:tx>
            <c:strRef>
              <c:f>'Mental Health'!$C$7</c:f>
              <c:strCache>
                <c:ptCount val="1"/>
                <c:pt idx="0">
                  <c:v>Mental Health Illness (Self Reported) (n=299)</c:v>
                </c:pt>
              </c:strCache>
            </c:strRef>
          </c:tx>
          <c:spPr>
            <a:ln w="25400" cap="rnd">
              <a:noFill/>
              <a:round/>
            </a:ln>
            <a:effectLst/>
          </c:spPr>
          <c:marker>
            <c:symbol val="circle"/>
            <c:size val="10"/>
            <c:spPr>
              <a:solidFill>
                <a:srgbClr val="F47921">
                  <a:alpha val="70000"/>
                </a:srgbClr>
              </a:solidFill>
              <a:ln w="9525">
                <a:solidFill>
                  <a:srgbClr val="F47921"/>
                </a:solidFill>
              </a:ln>
              <a:effectLst/>
            </c:spPr>
          </c:marker>
          <c:dPt>
            <c:idx val="2"/>
            <c:marker>
              <c:symbol val="circle"/>
              <c:size val="10"/>
              <c:spPr>
                <a:solidFill>
                  <a:srgbClr val="F47921">
                    <a:alpha val="70000"/>
                  </a:srgbClr>
                </a:solidFill>
                <a:ln w="9525">
                  <a:solidFill>
                    <a:srgbClr val="F47921"/>
                  </a:solidFill>
                </a:ln>
                <a:effectLst/>
              </c:spPr>
            </c:marker>
            <c:bubble3D val="0"/>
            <c:extLst>
              <c:ext xmlns:c16="http://schemas.microsoft.com/office/drawing/2014/chart" uri="{C3380CC4-5D6E-409C-BE32-E72D297353CC}">
                <c16:uniqueId val="{00000006-244D-49D8-BB13-87910AB84DD8}"/>
              </c:ext>
            </c:extLst>
          </c:dPt>
          <c:xVal>
            <c:numRef>
              <c:f>'Mental Health'!$C$8:$C$18</c:f>
              <c:numCache>
                <c:formatCode>0.00</c:formatCode>
                <c:ptCount val="11"/>
                <c:pt idx="0">
                  <c:v>3.9230769230769229</c:v>
                </c:pt>
                <c:pt idx="1">
                  <c:v>3.7859531772575252</c:v>
                </c:pt>
                <c:pt idx="2">
                  <c:v>3.3779264214046822</c:v>
                </c:pt>
                <c:pt idx="3">
                  <c:v>3.2575250836120402</c:v>
                </c:pt>
                <c:pt idx="4">
                  <c:v>3.4414715719063547</c:v>
                </c:pt>
                <c:pt idx="5">
                  <c:v>3.3344481605351173</c:v>
                </c:pt>
                <c:pt idx="6">
                  <c:v>3.3180602006688966</c:v>
                </c:pt>
                <c:pt idx="7">
                  <c:v>3.1739130434782608</c:v>
                </c:pt>
                <c:pt idx="8">
                  <c:v>3.0969899665551841</c:v>
                </c:pt>
                <c:pt idx="9">
                  <c:v>3.0234113712374584</c:v>
                </c:pt>
                <c:pt idx="10">
                  <c:v>2.7658862876254182</c:v>
                </c:pt>
              </c:numCache>
            </c:numRef>
          </c:xVal>
          <c:yVal>
            <c:numRef>
              <c:f>'Mental Health'!$D$8:$D$18</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4-244D-49D8-BB13-87910AB84DD8}"/>
            </c:ext>
          </c:extLst>
        </c:ser>
        <c:dLbls>
          <c:showLegendKey val="0"/>
          <c:showVal val="0"/>
          <c:showCatName val="0"/>
          <c:showSerName val="0"/>
          <c:showPercent val="0"/>
          <c:showBubbleSize val="0"/>
        </c:dLbls>
        <c:axId val="1267132527"/>
        <c:axId val="1267137807"/>
      </c:scatterChart>
      <c:valAx>
        <c:axId val="1267132527"/>
        <c:scaling>
          <c:orientation val="minMax"/>
          <c:max val="4.5"/>
          <c:min val="2.5"/>
        </c:scaling>
        <c:delete val="0"/>
        <c:axPos val="b"/>
        <c:majorGridlines>
          <c:spPr>
            <a:ln w="9525" cap="flat" cmpd="sng" algn="ctr">
              <a:solidFill>
                <a:schemeClr val="bg1">
                  <a:lumMod val="95000"/>
                </a:schemeClr>
              </a:solidFill>
              <a:round/>
            </a:ln>
            <a:effectLst/>
          </c:spPr>
        </c:majorGridlines>
        <c:numFmt formatCode="0.00" sourceLinked="1"/>
        <c:majorTickMark val="none"/>
        <c:minorTickMark val="none"/>
        <c:tickLblPos val="nextTo"/>
        <c:spPr>
          <a:solidFill>
            <a:schemeClr val="bg1"/>
          </a:solidFill>
          <a:ln w="9525" cap="flat" cmpd="sng" algn="ctr">
            <a:solidFill>
              <a:schemeClr val="bg1">
                <a:lumMod val="9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267137807"/>
        <c:crosses val="autoZero"/>
        <c:crossBetween val="midCat"/>
      </c:valAx>
      <c:valAx>
        <c:axId val="1267137807"/>
        <c:scaling>
          <c:orientation val="minMax"/>
          <c:max val="11"/>
          <c:min val="0"/>
        </c:scaling>
        <c:delete val="1"/>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crossAx val="1267132527"/>
        <c:crosses val="autoZero"/>
        <c:crossBetween val="midCat"/>
        <c:majorUnit val="1"/>
      </c:valAx>
      <c:spPr>
        <a:noFill/>
        <a:ln>
          <a:noFill/>
        </a:ln>
        <a:effectLst/>
      </c:spPr>
    </c:plotArea>
    <c:legend>
      <c:legendPos val="t"/>
      <c:layout>
        <c:manualLayout>
          <c:xMode val="edge"/>
          <c:yMode val="edge"/>
          <c:x val="0.6131891593589448"/>
          <c:y val="0.69822988658293472"/>
          <c:w val="0.33650524438496088"/>
          <c:h val="0.2296313331800138"/>
        </c:manualLayout>
      </c:layout>
      <c:overlay val="0"/>
      <c:spPr>
        <a:solidFill>
          <a:srgbClr val="FFFFFF"/>
        </a:solidFill>
        <a:ln>
          <a:noFill/>
        </a:ln>
        <a:effectLst/>
      </c:spPr>
      <c:txPr>
        <a:bodyPr rot="0" spcFirstLastPara="1" vertOverflow="ellipsis" vert="horz" wrap="square" anchor="ctr" anchorCtr="1"/>
        <a:lstStyle/>
        <a:p>
          <a:pPr>
            <a:defRPr sz="1050" b="0" i="0" u="none" strike="noStrike" kern="1200" baseline="0">
              <a:solidFill>
                <a:schemeClr val="tx1"/>
              </a:solidFill>
              <a:latin typeface="+mn-lt"/>
              <a:ea typeface="+mn-ea"/>
              <a:cs typeface="+mn-cs"/>
            </a:defRPr>
          </a:pPr>
          <a:endParaRPr lang="en-US"/>
        </a:p>
      </c:txPr>
    </c:legend>
    <c:plotVisOnly val="1"/>
    <c:dispBlanksAs val="gap"/>
    <c:showDLblsOverMax val="0"/>
    <c:extLst/>
  </c:chart>
  <c:spPr>
    <a:solidFill>
      <a:schemeClr val="bg1"/>
    </a:solidFill>
    <a:ln w="9525" cap="flat" cmpd="sng" algn="ctr">
      <a:noFill/>
      <a:round/>
    </a:ln>
    <a:effectLst/>
  </c:spPr>
  <c:txPr>
    <a:bodyPr/>
    <a:lstStyle/>
    <a:p>
      <a:pPr>
        <a:defRPr>
          <a:solidFill>
            <a:schemeClr val="tx1"/>
          </a:solidFill>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Depression</c:v>
                </c:pt>
              </c:strCache>
            </c:strRef>
          </c:tx>
          <c:spPr>
            <a:solidFill>
              <a:schemeClr val="accent3"/>
            </a:solidFill>
            <a:ln>
              <a:noFill/>
            </a:ln>
            <a:effectLst/>
          </c:spPr>
          <c:invertIfNegative val="0"/>
          <c:cat>
            <c:strRef>
              <c:f>Sheet1!$A$2:$A$4</c:f>
              <c:strCache>
                <c:ptCount val="3"/>
                <c:pt idx="0">
                  <c:v>25% more Tree Cover</c:v>
                </c:pt>
                <c:pt idx="1">
                  <c:v>25% Higher NDVI</c:v>
                </c:pt>
                <c:pt idx="2">
                  <c:v>25% more Greenspace</c:v>
                </c:pt>
              </c:strCache>
            </c:strRef>
          </c:cat>
          <c:val>
            <c:numRef>
              <c:f>Sheet1!$B$2:$B$4</c:f>
              <c:numCache>
                <c:formatCode>General</c:formatCode>
                <c:ptCount val="3"/>
                <c:pt idx="0">
                  <c:v>-1</c:v>
                </c:pt>
                <c:pt idx="1">
                  <c:v>-1.36</c:v>
                </c:pt>
                <c:pt idx="2">
                  <c:v>-1.38</c:v>
                </c:pt>
              </c:numCache>
            </c:numRef>
          </c:val>
          <c:extLst>
            <c:ext xmlns:c16="http://schemas.microsoft.com/office/drawing/2014/chart" uri="{C3380CC4-5D6E-409C-BE32-E72D297353CC}">
              <c16:uniqueId val="{00000000-5A2F-449F-BC51-7D05C795A948}"/>
            </c:ext>
          </c:extLst>
        </c:ser>
        <c:ser>
          <c:idx val="1"/>
          <c:order val="1"/>
          <c:tx>
            <c:strRef>
              <c:f>Sheet1!$C$1</c:f>
              <c:strCache>
                <c:ptCount val="1"/>
                <c:pt idx="0">
                  <c:v>Stress</c:v>
                </c:pt>
              </c:strCache>
            </c:strRef>
          </c:tx>
          <c:spPr>
            <a:solidFill>
              <a:schemeClr val="accent4"/>
            </a:solidFill>
            <a:ln>
              <a:noFill/>
            </a:ln>
            <a:effectLst/>
          </c:spPr>
          <c:invertIfNegative val="0"/>
          <c:cat>
            <c:strRef>
              <c:f>Sheet1!$A$2:$A$4</c:f>
              <c:strCache>
                <c:ptCount val="3"/>
                <c:pt idx="0">
                  <c:v>25% more Tree Cover</c:v>
                </c:pt>
                <c:pt idx="1">
                  <c:v>25% Higher NDVI</c:v>
                </c:pt>
                <c:pt idx="2">
                  <c:v>25% more Greenspace</c:v>
                </c:pt>
              </c:strCache>
            </c:strRef>
          </c:cat>
          <c:val>
            <c:numRef>
              <c:f>Sheet1!$C$2:$C$4</c:f>
              <c:numCache>
                <c:formatCode>General</c:formatCode>
                <c:ptCount val="3"/>
                <c:pt idx="0">
                  <c:v>-0.55000000000000004</c:v>
                </c:pt>
                <c:pt idx="1">
                  <c:v>-0.7</c:v>
                </c:pt>
                <c:pt idx="2">
                  <c:v>-0.75</c:v>
                </c:pt>
              </c:numCache>
            </c:numRef>
          </c:val>
          <c:extLst>
            <c:ext xmlns:c16="http://schemas.microsoft.com/office/drawing/2014/chart" uri="{C3380CC4-5D6E-409C-BE32-E72D297353CC}">
              <c16:uniqueId val="{00000001-5A2F-449F-BC51-7D05C795A948}"/>
            </c:ext>
          </c:extLst>
        </c:ser>
        <c:dLbls>
          <c:showLegendKey val="0"/>
          <c:showVal val="0"/>
          <c:showCatName val="0"/>
          <c:showSerName val="0"/>
          <c:showPercent val="0"/>
          <c:showBubbleSize val="0"/>
        </c:dLbls>
        <c:gapWidth val="100"/>
        <c:axId val="516977720"/>
        <c:axId val="516975368"/>
      </c:barChart>
      <c:catAx>
        <c:axId val="516977720"/>
        <c:scaling>
          <c:orientation val="minMax"/>
        </c:scaling>
        <c:delete val="0"/>
        <c:axPos val="b"/>
        <c:numFmt formatCode="General" sourceLinked="1"/>
        <c:majorTickMark val="none"/>
        <c:minorTickMark val="none"/>
        <c:tickLblPos val="high"/>
        <c:spPr>
          <a:noFill/>
          <a:ln w="9525" cap="flat" cmpd="sng" algn="ctr">
            <a:solidFill>
              <a:schemeClr val="accent1"/>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6975368"/>
        <c:crosses val="autoZero"/>
        <c:auto val="1"/>
        <c:lblAlgn val="ctr"/>
        <c:lblOffset val="100"/>
        <c:noMultiLvlLbl val="0"/>
      </c:catAx>
      <c:valAx>
        <c:axId val="516975368"/>
        <c:scaling>
          <c:orientation val="minMax"/>
        </c:scaling>
        <c:delete val="0"/>
        <c:axPos val="l"/>
        <c:majorGridlines>
          <c:spPr>
            <a:ln w="9525" cap="flat" cmpd="sng" algn="ctr">
              <a:solidFill>
                <a:schemeClr val="accent1"/>
              </a:solidFill>
              <a:round/>
            </a:ln>
            <a:effectLst/>
          </c:spPr>
        </c:majorGridlines>
        <c:numFmt formatCode="#,##0.0;\–#,##0.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crossAx val="516977720"/>
        <c:crosses val="autoZero"/>
        <c:crossBetween val="between"/>
      </c:valAx>
      <c:spPr>
        <a:noFill/>
        <a:ln>
          <a:noFill/>
        </a:ln>
        <a:effectLst/>
      </c:spPr>
    </c:plotArea>
    <c:legend>
      <c:legendPos val="b"/>
      <c:layout>
        <c:manualLayout>
          <c:xMode val="edge"/>
          <c:yMode val="edge"/>
          <c:x val="0.10054965652306924"/>
          <c:y val="0.88638431615084534"/>
          <c:w val="0.27294354811726257"/>
          <c:h val="9.276299496060018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0069A-B908-4DDF-A664-560F8000BA6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4E7AE02-6E8C-487D-94F8-12855E536853}">
      <dgm:prSet phldrT="[Text]"/>
      <dgm:spPr/>
      <dgm:t>
        <a:bodyPr/>
        <a:lstStyle/>
        <a:p>
          <a:r>
            <a:rPr lang="en-GB"/>
            <a:t>Autonomic Nervous System</a:t>
          </a:r>
        </a:p>
      </dgm:t>
    </dgm:pt>
    <dgm:pt modelId="{9A63CEAD-5F23-4587-9B60-F4864046F657}" type="parTrans" cxnId="{0B69375E-15B9-425D-AA9E-D22CB9233EBD}">
      <dgm:prSet/>
      <dgm:spPr/>
      <dgm:t>
        <a:bodyPr/>
        <a:lstStyle/>
        <a:p>
          <a:endParaRPr lang="en-GB"/>
        </a:p>
      </dgm:t>
    </dgm:pt>
    <dgm:pt modelId="{849B7CD1-8CA1-4297-A5E3-19E4086D4C36}" type="sibTrans" cxnId="{0B69375E-15B9-425D-AA9E-D22CB9233EBD}">
      <dgm:prSet/>
      <dgm:spPr/>
      <dgm:t>
        <a:bodyPr/>
        <a:lstStyle/>
        <a:p>
          <a:endParaRPr lang="en-GB"/>
        </a:p>
      </dgm:t>
    </dgm:pt>
    <dgm:pt modelId="{8FF97303-0297-49DA-B463-8B65796A30B9}">
      <dgm:prSet phldrT="[Text]" custT="1"/>
      <dgm:spPr>
        <a:solidFill>
          <a:schemeClr val="tx1">
            <a:lumMod val="50000"/>
            <a:lumOff val="50000"/>
          </a:schemeClr>
        </a:solidFill>
      </dgm:spPr>
      <dgm:t>
        <a:bodyPr/>
        <a:lstStyle/>
        <a:p>
          <a:r>
            <a:rPr lang="en-GB" sz="2000"/>
            <a:t>Parasympathetic</a:t>
          </a:r>
        </a:p>
      </dgm:t>
    </dgm:pt>
    <dgm:pt modelId="{D877B61C-77D5-44FB-B8F4-DCAB7D920304}" type="parTrans" cxnId="{C3F05788-7F5D-430A-87DB-8AD2668E8AC3}">
      <dgm:prSet/>
      <dgm:spPr/>
      <dgm:t>
        <a:bodyPr/>
        <a:lstStyle/>
        <a:p>
          <a:endParaRPr lang="en-GB"/>
        </a:p>
      </dgm:t>
    </dgm:pt>
    <dgm:pt modelId="{72DA14A1-D499-45FB-A86E-2A5E6B6F955D}" type="sibTrans" cxnId="{C3F05788-7F5D-430A-87DB-8AD2668E8AC3}">
      <dgm:prSet/>
      <dgm:spPr/>
      <dgm:t>
        <a:bodyPr/>
        <a:lstStyle/>
        <a:p>
          <a:endParaRPr lang="en-GB"/>
        </a:p>
      </dgm:t>
    </dgm:pt>
    <dgm:pt modelId="{68B341BD-4389-4EEE-8363-56BECAAC1A9B}">
      <dgm:prSet phldrT="[Text]" custT="1"/>
      <dgm:spPr>
        <a:solidFill>
          <a:srgbClr val="FF0000"/>
        </a:solidFill>
      </dgm:spPr>
      <dgm:t>
        <a:bodyPr/>
        <a:lstStyle/>
        <a:p>
          <a:r>
            <a:rPr lang="en-GB" sz="2000" dirty="0">
              <a:solidFill>
                <a:schemeClr val="tx1"/>
              </a:solidFill>
            </a:rPr>
            <a:t>Sympathetic</a:t>
          </a:r>
        </a:p>
      </dgm:t>
    </dgm:pt>
    <dgm:pt modelId="{52054229-9528-4232-9B2F-F88CD584CEF8}" type="parTrans" cxnId="{9487640A-29B7-4220-B189-2D113B4B6E8B}">
      <dgm:prSet/>
      <dgm:spPr/>
      <dgm:t>
        <a:bodyPr/>
        <a:lstStyle/>
        <a:p>
          <a:endParaRPr lang="en-GB"/>
        </a:p>
      </dgm:t>
    </dgm:pt>
    <dgm:pt modelId="{2D6BFE04-5E7A-4EE5-9840-6CB356F42017}" type="sibTrans" cxnId="{9487640A-29B7-4220-B189-2D113B4B6E8B}">
      <dgm:prSet/>
      <dgm:spPr/>
      <dgm:t>
        <a:bodyPr/>
        <a:lstStyle/>
        <a:p>
          <a:endParaRPr lang="en-GB"/>
        </a:p>
      </dgm:t>
    </dgm:pt>
    <dgm:pt modelId="{499BD9F7-07F5-4D1B-8F33-A5864FA43B1B}">
      <dgm:prSet custT="1"/>
      <dgm:spPr>
        <a:solidFill>
          <a:schemeClr val="accent6"/>
        </a:solidFill>
      </dgm:spPr>
      <dgm:t>
        <a:bodyPr/>
        <a:lstStyle/>
        <a:p>
          <a:r>
            <a:rPr lang="en-GB" sz="2000">
              <a:solidFill>
                <a:schemeClr val="tx1"/>
              </a:solidFill>
            </a:rPr>
            <a:t>Ventral </a:t>
          </a:r>
          <a:r>
            <a:rPr lang="en-GB" sz="2000" err="1">
              <a:solidFill>
                <a:schemeClr val="tx1"/>
              </a:solidFill>
            </a:rPr>
            <a:t>Vagus</a:t>
          </a:r>
          <a:endParaRPr lang="en-GB" sz="2000">
            <a:solidFill>
              <a:schemeClr val="tx1"/>
            </a:solidFill>
          </a:endParaRPr>
        </a:p>
      </dgm:t>
    </dgm:pt>
    <dgm:pt modelId="{A03A0878-BAF2-475C-A01C-99086C5B3931}" type="parTrans" cxnId="{E95BE777-69DD-44FA-B1BF-1C427750F6BF}">
      <dgm:prSet/>
      <dgm:spPr/>
      <dgm:t>
        <a:bodyPr/>
        <a:lstStyle/>
        <a:p>
          <a:endParaRPr lang="en-GB"/>
        </a:p>
      </dgm:t>
    </dgm:pt>
    <dgm:pt modelId="{F36C937C-03B1-4C9B-BEB4-0E9AF90CD920}" type="sibTrans" cxnId="{E95BE777-69DD-44FA-B1BF-1C427750F6BF}">
      <dgm:prSet/>
      <dgm:spPr/>
      <dgm:t>
        <a:bodyPr/>
        <a:lstStyle/>
        <a:p>
          <a:endParaRPr lang="en-GB"/>
        </a:p>
      </dgm:t>
    </dgm:pt>
    <dgm:pt modelId="{34C0D8B4-B22F-4964-B1E4-49E31E0C4B4E}">
      <dgm:prSet custT="1"/>
      <dgm:spPr>
        <a:solidFill>
          <a:srgbClr val="FF0000"/>
        </a:solidFill>
      </dgm:spPr>
      <dgm:t>
        <a:bodyPr/>
        <a:lstStyle/>
        <a:p>
          <a:r>
            <a:rPr lang="en-GB" sz="2000">
              <a:solidFill>
                <a:schemeClr val="tx1"/>
              </a:solidFill>
            </a:rPr>
            <a:t>Dorsal </a:t>
          </a:r>
          <a:r>
            <a:rPr lang="en-GB" sz="2000" err="1">
              <a:solidFill>
                <a:schemeClr val="tx1"/>
              </a:solidFill>
            </a:rPr>
            <a:t>Vagus</a:t>
          </a:r>
          <a:endParaRPr lang="en-GB" sz="2000">
            <a:solidFill>
              <a:schemeClr val="tx1"/>
            </a:solidFill>
          </a:endParaRPr>
        </a:p>
      </dgm:t>
    </dgm:pt>
    <dgm:pt modelId="{7CD013AC-3A5A-4301-ADB2-0714904D7E31}" type="parTrans" cxnId="{95BCA792-ED5C-4240-8DEB-7A92DE9AB447}">
      <dgm:prSet/>
      <dgm:spPr/>
      <dgm:t>
        <a:bodyPr/>
        <a:lstStyle/>
        <a:p>
          <a:endParaRPr lang="en-GB"/>
        </a:p>
      </dgm:t>
    </dgm:pt>
    <dgm:pt modelId="{866D3F6B-1800-4215-931F-9D9A4469002C}" type="sibTrans" cxnId="{95BCA792-ED5C-4240-8DEB-7A92DE9AB447}">
      <dgm:prSet/>
      <dgm:spPr/>
      <dgm:t>
        <a:bodyPr/>
        <a:lstStyle/>
        <a:p>
          <a:endParaRPr lang="en-GB"/>
        </a:p>
      </dgm:t>
    </dgm:pt>
    <dgm:pt modelId="{475A1901-745E-45D7-A624-9CF999114A51}" type="pres">
      <dgm:prSet presAssocID="{57C0069A-B908-4DDF-A664-560F8000BA64}" presName="hierChild1" presStyleCnt="0">
        <dgm:presLayoutVars>
          <dgm:orgChart val="1"/>
          <dgm:chPref val="1"/>
          <dgm:dir/>
          <dgm:animOne val="branch"/>
          <dgm:animLvl val="lvl"/>
          <dgm:resizeHandles/>
        </dgm:presLayoutVars>
      </dgm:prSet>
      <dgm:spPr/>
    </dgm:pt>
    <dgm:pt modelId="{3C47824C-AB60-44DB-B44F-211B07C9212D}" type="pres">
      <dgm:prSet presAssocID="{F4E7AE02-6E8C-487D-94F8-12855E536853}" presName="hierRoot1" presStyleCnt="0">
        <dgm:presLayoutVars>
          <dgm:hierBranch val="init"/>
        </dgm:presLayoutVars>
      </dgm:prSet>
      <dgm:spPr/>
    </dgm:pt>
    <dgm:pt modelId="{975FBD6F-5A20-4BB0-B10B-458258DD0209}" type="pres">
      <dgm:prSet presAssocID="{F4E7AE02-6E8C-487D-94F8-12855E536853}" presName="rootComposite1" presStyleCnt="0"/>
      <dgm:spPr/>
    </dgm:pt>
    <dgm:pt modelId="{B43514C9-81AA-4F81-AB6A-94387E90618A}" type="pres">
      <dgm:prSet presAssocID="{F4E7AE02-6E8C-487D-94F8-12855E536853}" presName="rootText1" presStyleLbl="node0" presStyleIdx="0" presStyleCnt="1" custScaleX="177385" custScaleY="148550">
        <dgm:presLayoutVars>
          <dgm:chPref val="3"/>
        </dgm:presLayoutVars>
      </dgm:prSet>
      <dgm:spPr/>
    </dgm:pt>
    <dgm:pt modelId="{6335C076-7945-4B9E-8CB2-1ADD56D075BA}" type="pres">
      <dgm:prSet presAssocID="{F4E7AE02-6E8C-487D-94F8-12855E536853}" presName="rootConnector1" presStyleLbl="node1" presStyleIdx="0" presStyleCnt="0"/>
      <dgm:spPr/>
    </dgm:pt>
    <dgm:pt modelId="{2A6A6884-E569-49F8-B53E-A82E1CB07BF9}" type="pres">
      <dgm:prSet presAssocID="{F4E7AE02-6E8C-487D-94F8-12855E536853}" presName="hierChild2" presStyleCnt="0"/>
      <dgm:spPr/>
    </dgm:pt>
    <dgm:pt modelId="{21371BA3-094C-4F59-8FBC-787D5A5B4030}" type="pres">
      <dgm:prSet presAssocID="{D877B61C-77D5-44FB-B8F4-DCAB7D920304}" presName="Name37" presStyleLbl="parChTrans1D2" presStyleIdx="0" presStyleCnt="2"/>
      <dgm:spPr/>
    </dgm:pt>
    <dgm:pt modelId="{AE732BF1-BECB-4AAE-B0F9-8E5592FD9E50}" type="pres">
      <dgm:prSet presAssocID="{8FF97303-0297-49DA-B463-8B65796A30B9}" presName="hierRoot2" presStyleCnt="0">
        <dgm:presLayoutVars>
          <dgm:hierBranch val="init"/>
        </dgm:presLayoutVars>
      </dgm:prSet>
      <dgm:spPr/>
    </dgm:pt>
    <dgm:pt modelId="{C2BB3CF1-AF6D-4346-9750-02AE14E8C6B5}" type="pres">
      <dgm:prSet presAssocID="{8FF97303-0297-49DA-B463-8B65796A30B9}" presName="rootComposite" presStyleCnt="0"/>
      <dgm:spPr/>
    </dgm:pt>
    <dgm:pt modelId="{03645CE9-14D1-4F0A-816F-870C388832F3}" type="pres">
      <dgm:prSet presAssocID="{8FF97303-0297-49DA-B463-8B65796A30B9}" presName="rootText" presStyleLbl="node2" presStyleIdx="0" presStyleCnt="2" custScaleX="151509" custScaleY="147561" custLinFactNeighborX="-74518" custLinFactNeighborY="637">
        <dgm:presLayoutVars>
          <dgm:chPref val="3"/>
        </dgm:presLayoutVars>
      </dgm:prSet>
      <dgm:spPr/>
    </dgm:pt>
    <dgm:pt modelId="{41043C84-E16D-4812-B7E4-32D2D4524EC3}" type="pres">
      <dgm:prSet presAssocID="{8FF97303-0297-49DA-B463-8B65796A30B9}" presName="rootConnector" presStyleLbl="node2" presStyleIdx="0" presStyleCnt="2"/>
      <dgm:spPr/>
    </dgm:pt>
    <dgm:pt modelId="{BA395520-39A1-424E-805F-329E029C5235}" type="pres">
      <dgm:prSet presAssocID="{8FF97303-0297-49DA-B463-8B65796A30B9}" presName="hierChild4" presStyleCnt="0"/>
      <dgm:spPr/>
    </dgm:pt>
    <dgm:pt modelId="{006C3DB2-B34B-4E24-A49C-59500DB179E2}" type="pres">
      <dgm:prSet presAssocID="{A03A0878-BAF2-475C-A01C-99086C5B3931}" presName="Name37" presStyleLbl="parChTrans1D3" presStyleIdx="0" presStyleCnt="2"/>
      <dgm:spPr/>
    </dgm:pt>
    <dgm:pt modelId="{DED19D64-2617-4973-BCF9-953BC3318401}" type="pres">
      <dgm:prSet presAssocID="{499BD9F7-07F5-4D1B-8F33-A5864FA43B1B}" presName="hierRoot2" presStyleCnt="0">
        <dgm:presLayoutVars>
          <dgm:hierBranch val="init"/>
        </dgm:presLayoutVars>
      </dgm:prSet>
      <dgm:spPr/>
    </dgm:pt>
    <dgm:pt modelId="{56E9999E-DACC-46D4-8242-79B99BE06FF2}" type="pres">
      <dgm:prSet presAssocID="{499BD9F7-07F5-4D1B-8F33-A5864FA43B1B}" presName="rootComposite" presStyleCnt="0"/>
      <dgm:spPr/>
    </dgm:pt>
    <dgm:pt modelId="{4A2AFC04-EB57-42A8-8CBB-3711ED1CBDFD}" type="pres">
      <dgm:prSet presAssocID="{499BD9F7-07F5-4D1B-8F33-A5864FA43B1B}" presName="rootText" presStyleLbl="node3" presStyleIdx="0" presStyleCnt="2" custScaleX="126608" custScaleY="135573">
        <dgm:presLayoutVars>
          <dgm:chPref val="3"/>
        </dgm:presLayoutVars>
      </dgm:prSet>
      <dgm:spPr/>
    </dgm:pt>
    <dgm:pt modelId="{4A3B6BEA-A147-4021-831C-FBC8CD4DD81B}" type="pres">
      <dgm:prSet presAssocID="{499BD9F7-07F5-4D1B-8F33-A5864FA43B1B}" presName="rootConnector" presStyleLbl="node3" presStyleIdx="0" presStyleCnt="2"/>
      <dgm:spPr/>
    </dgm:pt>
    <dgm:pt modelId="{44C29B7B-24C4-43E7-BD25-E6DE95401569}" type="pres">
      <dgm:prSet presAssocID="{499BD9F7-07F5-4D1B-8F33-A5864FA43B1B}" presName="hierChild4" presStyleCnt="0"/>
      <dgm:spPr/>
    </dgm:pt>
    <dgm:pt modelId="{0870096B-C3BC-47C9-A558-A37EC67F44A9}" type="pres">
      <dgm:prSet presAssocID="{499BD9F7-07F5-4D1B-8F33-A5864FA43B1B}" presName="hierChild5" presStyleCnt="0"/>
      <dgm:spPr/>
    </dgm:pt>
    <dgm:pt modelId="{0B995409-CF8A-40BF-8144-CFD56C465FD4}" type="pres">
      <dgm:prSet presAssocID="{7CD013AC-3A5A-4301-ADB2-0714904D7E31}" presName="Name37" presStyleLbl="parChTrans1D3" presStyleIdx="1" presStyleCnt="2"/>
      <dgm:spPr/>
    </dgm:pt>
    <dgm:pt modelId="{83FC0478-3CA5-4098-9E23-7A34E73CA93B}" type="pres">
      <dgm:prSet presAssocID="{34C0D8B4-B22F-4964-B1E4-49E31E0C4B4E}" presName="hierRoot2" presStyleCnt="0">
        <dgm:presLayoutVars>
          <dgm:hierBranch val="init"/>
        </dgm:presLayoutVars>
      </dgm:prSet>
      <dgm:spPr/>
    </dgm:pt>
    <dgm:pt modelId="{9F2CD920-AA44-41D4-95D1-26842B207D7A}" type="pres">
      <dgm:prSet presAssocID="{34C0D8B4-B22F-4964-B1E4-49E31E0C4B4E}" presName="rootComposite" presStyleCnt="0"/>
      <dgm:spPr/>
    </dgm:pt>
    <dgm:pt modelId="{1F2A25F3-5DA7-45E2-8074-FE4A5ED9A4A8}" type="pres">
      <dgm:prSet presAssocID="{34C0D8B4-B22F-4964-B1E4-49E31E0C4B4E}" presName="rootText" presStyleLbl="node3" presStyleIdx="1" presStyleCnt="2" custScaleX="128360" custScaleY="136206" custLinFactNeighborY="3950">
        <dgm:presLayoutVars>
          <dgm:chPref val="3"/>
        </dgm:presLayoutVars>
      </dgm:prSet>
      <dgm:spPr/>
    </dgm:pt>
    <dgm:pt modelId="{5FE1BFEC-CA3E-4819-8E63-F630D453AF58}" type="pres">
      <dgm:prSet presAssocID="{34C0D8B4-B22F-4964-B1E4-49E31E0C4B4E}" presName="rootConnector" presStyleLbl="node3" presStyleIdx="1" presStyleCnt="2"/>
      <dgm:spPr/>
    </dgm:pt>
    <dgm:pt modelId="{1EACB761-B6D2-4F61-B10F-A97365729D9F}" type="pres">
      <dgm:prSet presAssocID="{34C0D8B4-B22F-4964-B1E4-49E31E0C4B4E}" presName="hierChild4" presStyleCnt="0"/>
      <dgm:spPr/>
    </dgm:pt>
    <dgm:pt modelId="{1BAC0596-80DC-4AD2-8FE9-CE091CB9D814}" type="pres">
      <dgm:prSet presAssocID="{34C0D8B4-B22F-4964-B1E4-49E31E0C4B4E}" presName="hierChild5" presStyleCnt="0"/>
      <dgm:spPr/>
    </dgm:pt>
    <dgm:pt modelId="{DA5C449C-143F-4D7F-A8F4-D79631178931}" type="pres">
      <dgm:prSet presAssocID="{8FF97303-0297-49DA-B463-8B65796A30B9}" presName="hierChild5" presStyleCnt="0"/>
      <dgm:spPr/>
    </dgm:pt>
    <dgm:pt modelId="{C95FA6EE-6E9F-45AB-864E-8E1301870B3A}" type="pres">
      <dgm:prSet presAssocID="{52054229-9528-4232-9B2F-F88CD584CEF8}" presName="Name37" presStyleLbl="parChTrans1D2" presStyleIdx="1" presStyleCnt="2"/>
      <dgm:spPr/>
    </dgm:pt>
    <dgm:pt modelId="{7E2FCE82-D029-4AEE-B47F-80EFD6DDC3EF}" type="pres">
      <dgm:prSet presAssocID="{68B341BD-4389-4EEE-8363-56BECAAC1A9B}" presName="hierRoot2" presStyleCnt="0">
        <dgm:presLayoutVars>
          <dgm:hierBranch val="init"/>
        </dgm:presLayoutVars>
      </dgm:prSet>
      <dgm:spPr/>
    </dgm:pt>
    <dgm:pt modelId="{DFBCA6F5-9153-429F-B49C-D12A149383EB}" type="pres">
      <dgm:prSet presAssocID="{68B341BD-4389-4EEE-8363-56BECAAC1A9B}" presName="rootComposite" presStyleCnt="0"/>
      <dgm:spPr/>
    </dgm:pt>
    <dgm:pt modelId="{8CA48062-C0CD-45D2-89F1-B2076CCC44F4}" type="pres">
      <dgm:prSet presAssocID="{68B341BD-4389-4EEE-8363-56BECAAC1A9B}" presName="rootText" presStyleLbl="node2" presStyleIdx="1" presStyleCnt="2" custScaleX="132421" custScaleY="128881" custLinFactNeighborX="68596" custLinFactNeighborY="637">
        <dgm:presLayoutVars>
          <dgm:chPref val="3"/>
        </dgm:presLayoutVars>
      </dgm:prSet>
      <dgm:spPr/>
    </dgm:pt>
    <dgm:pt modelId="{9873E0D7-913E-4769-8E02-4AFCE9B1F56F}" type="pres">
      <dgm:prSet presAssocID="{68B341BD-4389-4EEE-8363-56BECAAC1A9B}" presName="rootConnector" presStyleLbl="node2" presStyleIdx="1" presStyleCnt="2"/>
      <dgm:spPr/>
    </dgm:pt>
    <dgm:pt modelId="{2DABA251-96C5-40BA-9BF8-1D27AD13F322}" type="pres">
      <dgm:prSet presAssocID="{68B341BD-4389-4EEE-8363-56BECAAC1A9B}" presName="hierChild4" presStyleCnt="0"/>
      <dgm:spPr/>
    </dgm:pt>
    <dgm:pt modelId="{E6796C56-7CA9-4A4D-96EB-864A860CA22E}" type="pres">
      <dgm:prSet presAssocID="{68B341BD-4389-4EEE-8363-56BECAAC1A9B}" presName="hierChild5" presStyleCnt="0"/>
      <dgm:spPr/>
    </dgm:pt>
    <dgm:pt modelId="{17E972D9-A191-42EC-A9EE-31FE39946E14}" type="pres">
      <dgm:prSet presAssocID="{F4E7AE02-6E8C-487D-94F8-12855E536853}" presName="hierChild3" presStyleCnt="0"/>
      <dgm:spPr/>
    </dgm:pt>
  </dgm:ptLst>
  <dgm:cxnLst>
    <dgm:cxn modelId="{9487640A-29B7-4220-B189-2D113B4B6E8B}" srcId="{F4E7AE02-6E8C-487D-94F8-12855E536853}" destId="{68B341BD-4389-4EEE-8363-56BECAAC1A9B}" srcOrd="1" destOrd="0" parTransId="{52054229-9528-4232-9B2F-F88CD584CEF8}" sibTransId="{2D6BFE04-5E7A-4EE5-9840-6CB356F42017}"/>
    <dgm:cxn modelId="{7FEF0E31-001E-4270-9D95-2225CD549821}" type="presOf" srcId="{34C0D8B4-B22F-4964-B1E4-49E31E0C4B4E}" destId="{1F2A25F3-5DA7-45E2-8074-FE4A5ED9A4A8}" srcOrd="0" destOrd="0" presId="urn:microsoft.com/office/officeart/2005/8/layout/orgChart1"/>
    <dgm:cxn modelId="{0B69375E-15B9-425D-AA9E-D22CB9233EBD}" srcId="{57C0069A-B908-4DDF-A664-560F8000BA64}" destId="{F4E7AE02-6E8C-487D-94F8-12855E536853}" srcOrd="0" destOrd="0" parTransId="{9A63CEAD-5F23-4587-9B60-F4864046F657}" sibTransId="{849B7CD1-8CA1-4297-A5E3-19E4086D4C36}"/>
    <dgm:cxn modelId="{F736315F-C2F4-44FC-8100-CCEB2DCDEA99}" type="presOf" srcId="{68B341BD-4389-4EEE-8363-56BECAAC1A9B}" destId="{8CA48062-C0CD-45D2-89F1-B2076CCC44F4}" srcOrd="0" destOrd="0" presId="urn:microsoft.com/office/officeart/2005/8/layout/orgChart1"/>
    <dgm:cxn modelId="{37B8B861-F15B-4620-9216-A4417B2E65D2}" type="presOf" srcId="{68B341BD-4389-4EEE-8363-56BECAAC1A9B}" destId="{9873E0D7-913E-4769-8E02-4AFCE9B1F56F}" srcOrd="1" destOrd="0" presId="urn:microsoft.com/office/officeart/2005/8/layout/orgChart1"/>
    <dgm:cxn modelId="{B0A7224A-FF11-44FE-BA6F-ECA15AE338E9}" type="presOf" srcId="{8FF97303-0297-49DA-B463-8B65796A30B9}" destId="{41043C84-E16D-4812-B7E4-32D2D4524EC3}" srcOrd="1" destOrd="0" presId="urn:microsoft.com/office/officeart/2005/8/layout/orgChart1"/>
    <dgm:cxn modelId="{FA9A456D-0487-4C49-8D5B-03AF55669A2A}" type="presOf" srcId="{499BD9F7-07F5-4D1B-8F33-A5864FA43B1B}" destId="{4A2AFC04-EB57-42A8-8CBB-3711ED1CBDFD}" srcOrd="0" destOrd="0" presId="urn:microsoft.com/office/officeart/2005/8/layout/orgChart1"/>
    <dgm:cxn modelId="{99DCDB4E-4F47-471A-978F-85A01046D0E7}" type="presOf" srcId="{7CD013AC-3A5A-4301-ADB2-0714904D7E31}" destId="{0B995409-CF8A-40BF-8144-CFD56C465FD4}" srcOrd="0" destOrd="0" presId="urn:microsoft.com/office/officeart/2005/8/layout/orgChart1"/>
    <dgm:cxn modelId="{6A5B6370-AE3E-477E-AB17-2AE8DB5B9533}" type="presOf" srcId="{52054229-9528-4232-9B2F-F88CD584CEF8}" destId="{C95FA6EE-6E9F-45AB-864E-8E1301870B3A}" srcOrd="0" destOrd="0" presId="urn:microsoft.com/office/officeart/2005/8/layout/orgChart1"/>
    <dgm:cxn modelId="{E95BE777-69DD-44FA-B1BF-1C427750F6BF}" srcId="{8FF97303-0297-49DA-B463-8B65796A30B9}" destId="{499BD9F7-07F5-4D1B-8F33-A5864FA43B1B}" srcOrd="0" destOrd="0" parTransId="{A03A0878-BAF2-475C-A01C-99086C5B3931}" sibTransId="{F36C937C-03B1-4C9B-BEB4-0E9AF90CD920}"/>
    <dgm:cxn modelId="{B7C8FE7A-0C12-4C53-A8C8-1F56E7FBB873}" type="presOf" srcId="{499BD9F7-07F5-4D1B-8F33-A5864FA43B1B}" destId="{4A3B6BEA-A147-4021-831C-FBC8CD4DD81B}" srcOrd="1" destOrd="0" presId="urn:microsoft.com/office/officeart/2005/8/layout/orgChart1"/>
    <dgm:cxn modelId="{844E5F7B-BD9A-42D5-8EB8-225B6F9E947F}" type="presOf" srcId="{A03A0878-BAF2-475C-A01C-99086C5B3931}" destId="{006C3DB2-B34B-4E24-A49C-59500DB179E2}" srcOrd="0" destOrd="0" presId="urn:microsoft.com/office/officeart/2005/8/layout/orgChart1"/>
    <dgm:cxn modelId="{C3F05788-7F5D-430A-87DB-8AD2668E8AC3}" srcId="{F4E7AE02-6E8C-487D-94F8-12855E536853}" destId="{8FF97303-0297-49DA-B463-8B65796A30B9}" srcOrd="0" destOrd="0" parTransId="{D877B61C-77D5-44FB-B8F4-DCAB7D920304}" sibTransId="{72DA14A1-D499-45FB-A86E-2A5E6B6F955D}"/>
    <dgm:cxn modelId="{D8DC048C-82F2-4D01-84A1-86F58E394D7B}" type="presOf" srcId="{D877B61C-77D5-44FB-B8F4-DCAB7D920304}" destId="{21371BA3-094C-4F59-8FBC-787D5A5B4030}" srcOrd="0" destOrd="0" presId="urn:microsoft.com/office/officeart/2005/8/layout/orgChart1"/>
    <dgm:cxn modelId="{95BCA792-ED5C-4240-8DEB-7A92DE9AB447}" srcId="{8FF97303-0297-49DA-B463-8B65796A30B9}" destId="{34C0D8B4-B22F-4964-B1E4-49E31E0C4B4E}" srcOrd="1" destOrd="0" parTransId="{7CD013AC-3A5A-4301-ADB2-0714904D7E31}" sibTransId="{866D3F6B-1800-4215-931F-9D9A4469002C}"/>
    <dgm:cxn modelId="{93ADBF97-D66A-41FF-880C-05F56BA5B063}" type="presOf" srcId="{57C0069A-B908-4DDF-A664-560F8000BA64}" destId="{475A1901-745E-45D7-A624-9CF999114A51}" srcOrd="0" destOrd="0" presId="urn:microsoft.com/office/officeart/2005/8/layout/orgChart1"/>
    <dgm:cxn modelId="{02DACDAE-0849-4F42-AE28-E860F7B2D2FF}" type="presOf" srcId="{8FF97303-0297-49DA-B463-8B65796A30B9}" destId="{03645CE9-14D1-4F0A-816F-870C388832F3}" srcOrd="0" destOrd="0" presId="urn:microsoft.com/office/officeart/2005/8/layout/orgChart1"/>
    <dgm:cxn modelId="{1F81D3AE-7183-411E-AE92-B0E6DFD5AA2C}" type="presOf" srcId="{F4E7AE02-6E8C-487D-94F8-12855E536853}" destId="{B43514C9-81AA-4F81-AB6A-94387E90618A}" srcOrd="0" destOrd="0" presId="urn:microsoft.com/office/officeart/2005/8/layout/orgChart1"/>
    <dgm:cxn modelId="{73339CE0-5376-47BC-9EAA-13A683AD8805}" type="presOf" srcId="{F4E7AE02-6E8C-487D-94F8-12855E536853}" destId="{6335C076-7945-4B9E-8CB2-1ADD56D075BA}" srcOrd="1" destOrd="0" presId="urn:microsoft.com/office/officeart/2005/8/layout/orgChart1"/>
    <dgm:cxn modelId="{5A7487F7-9912-48D8-BE00-A905CD35A572}" type="presOf" srcId="{34C0D8B4-B22F-4964-B1E4-49E31E0C4B4E}" destId="{5FE1BFEC-CA3E-4819-8E63-F630D453AF58}" srcOrd="1" destOrd="0" presId="urn:microsoft.com/office/officeart/2005/8/layout/orgChart1"/>
    <dgm:cxn modelId="{C7B12336-982F-45B8-896E-D4BE058A934F}" type="presParOf" srcId="{475A1901-745E-45D7-A624-9CF999114A51}" destId="{3C47824C-AB60-44DB-B44F-211B07C9212D}" srcOrd="0" destOrd="0" presId="urn:microsoft.com/office/officeart/2005/8/layout/orgChart1"/>
    <dgm:cxn modelId="{8F370BE6-5556-4691-8375-A004BB8EF4CA}" type="presParOf" srcId="{3C47824C-AB60-44DB-B44F-211B07C9212D}" destId="{975FBD6F-5A20-4BB0-B10B-458258DD0209}" srcOrd="0" destOrd="0" presId="urn:microsoft.com/office/officeart/2005/8/layout/orgChart1"/>
    <dgm:cxn modelId="{C6BD2EBC-A263-4E77-84A3-CC937BCB0B0B}" type="presParOf" srcId="{975FBD6F-5A20-4BB0-B10B-458258DD0209}" destId="{B43514C9-81AA-4F81-AB6A-94387E90618A}" srcOrd="0" destOrd="0" presId="urn:microsoft.com/office/officeart/2005/8/layout/orgChart1"/>
    <dgm:cxn modelId="{F47FBA35-BE5B-4DE2-8F7D-D0EB5265704E}" type="presParOf" srcId="{975FBD6F-5A20-4BB0-B10B-458258DD0209}" destId="{6335C076-7945-4B9E-8CB2-1ADD56D075BA}" srcOrd="1" destOrd="0" presId="urn:microsoft.com/office/officeart/2005/8/layout/orgChart1"/>
    <dgm:cxn modelId="{15712CE6-34BA-4765-A28C-C728A2DDFF74}" type="presParOf" srcId="{3C47824C-AB60-44DB-B44F-211B07C9212D}" destId="{2A6A6884-E569-49F8-B53E-A82E1CB07BF9}" srcOrd="1" destOrd="0" presId="urn:microsoft.com/office/officeart/2005/8/layout/orgChart1"/>
    <dgm:cxn modelId="{FF6DC899-BF78-4981-BD81-76C7FBA20AAC}" type="presParOf" srcId="{2A6A6884-E569-49F8-B53E-A82E1CB07BF9}" destId="{21371BA3-094C-4F59-8FBC-787D5A5B4030}" srcOrd="0" destOrd="0" presId="urn:microsoft.com/office/officeart/2005/8/layout/orgChart1"/>
    <dgm:cxn modelId="{8CE94848-7FD5-446F-9CAA-B52709DE8D40}" type="presParOf" srcId="{2A6A6884-E569-49F8-B53E-A82E1CB07BF9}" destId="{AE732BF1-BECB-4AAE-B0F9-8E5592FD9E50}" srcOrd="1" destOrd="0" presId="urn:microsoft.com/office/officeart/2005/8/layout/orgChart1"/>
    <dgm:cxn modelId="{F12C6C8F-3160-43E6-B7E4-892654BAA9F2}" type="presParOf" srcId="{AE732BF1-BECB-4AAE-B0F9-8E5592FD9E50}" destId="{C2BB3CF1-AF6D-4346-9750-02AE14E8C6B5}" srcOrd="0" destOrd="0" presId="urn:microsoft.com/office/officeart/2005/8/layout/orgChart1"/>
    <dgm:cxn modelId="{FD08EFDC-E27A-473E-9D0A-2D819FACA921}" type="presParOf" srcId="{C2BB3CF1-AF6D-4346-9750-02AE14E8C6B5}" destId="{03645CE9-14D1-4F0A-816F-870C388832F3}" srcOrd="0" destOrd="0" presId="urn:microsoft.com/office/officeart/2005/8/layout/orgChart1"/>
    <dgm:cxn modelId="{8B904F68-F207-4219-BC9D-3ED172402E58}" type="presParOf" srcId="{C2BB3CF1-AF6D-4346-9750-02AE14E8C6B5}" destId="{41043C84-E16D-4812-B7E4-32D2D4524EC3}" srcOrd="1" destOrd="0" presId="urn:microsoft.com/office/officeart/2005/8/layout/orgChart1"/>
    <dgm:cxn modelId="{6CAE213F-7CC8-42E0-A6A6-0572D7BE6147}" type="presParOf" srcId="{AE732BF1-BECB-4AAE-B0F9-8E5592FD9E50}" destId="{BA395520-39A1-424E-805F-329E029C5235}" srcOrd="1" destOrd="0" presId="urn:microsoft.com/office/officeart/2005/8/layout/orgChart1"/>
    <dgm:cxn modelId="{FB9A6357-E5DB-4FDD-B322-5007D95314CE}" type="presParOf" srcId="{BA395520-39A1-424E-805F-329E029C5235}" destId="{006C3DB2-B34B-4E24-A49C-59500DB179E2}" srcOrd="0" destOrd="0" presId="urn:microsoft.com/office/officeart/2005/8/layout/orgChart1"/>
    <dgm:cxn modelId="{2AC824EA-A36D-4318-ABF4-669BFAA2E9F9}" type="presParOf" srcId="{BA395520-39A1-424E-805F-329E029C5235}" destId="{DED19D64-2617-4973-BCF9-953BC3318401}" srcOrd="1" destOrd="0" presId="urn:microsoft.com/office/officeart/2005/8/layout/orgChart1"/>
    <dgm:cxn modelId="{CC3B7FDF-6CA8-42B2-933F-124247246603}" type="presParOf" srcId="{DED19D64-2617-4973-BCF9-953BC3318401}" destId="{56E9999E-DACC-46D4-8242-79B99BE06FF2}" srcOrd="0" destOrd="0" presId="urn:microsoft.com/office/officeart/2005/8/layout/orgChart1"/>
    <dgm:cxn modelId="{981ECCEA-EC34-4CD7-BF84-778FD2F5E3E9}" type="presParOf" srcId="{56E9999E-DACC-46D4-8242-79B99BE06FF2}" destId="{4A2AFC04-EB57-42A8-8CBB-3711ED1CBDFD}" srcOrd="0" destOrd="0" presId="urn:microsoft.com/office/officeart/2005/8/layout/orgChart1"/>
    <dgm:cxn modelId="{932AE2F2-16E0-43E1-9D05-BBC520214CD9}" type="presParOf" srcId="{56E9999E-DACC-46D4-8242-79B99BE06FF2}" destId="{4A3B6BEA-A147-4021-831C-FBC8CD4DD81B}" srcOrd="1" destOrd="0" presId="urn:microsoft.com/office/officeart/2005/8/layout/orgChart1"/>
    <dgm:cxn modelId="{0E180CC4-B0B5-4CDA-B6D4-56889FE7409D}" type="presParOf" srcId="{DED19D64-2617-4973-BCF9-953BC3318401}" destId="{44C29B7B-24C4-43E7-BD25-E6DE95401569}" srcOrd="1" destOrd="0" presId="urn:microsoft.com/office/officeart/2005/8/layout/orgChart1"/>
    <dgm:cxn modelId="{B56C1AF9-F56B-40F7-AE9C-4311E64FE3BB}" type="presParOf" srcId="{DED19D64-2617-4973-BCF9-953BC3318401}" destId="{0870096B-C3BC-47C9-A558-A37EC67F44A9}" srcOrd="2" destOrd="0" presId="urn:microsoft.com/office/officeart/2005/8/layout/orgChart1"/>
    <dgm:cxn modelId="{03B612CF-909E-436E-8585-6D83C0C677C0}" type="presParOf" srcId="{BA395520-39A1-424E-805F-329E029C5235}" destId="{0B995409-CF8A-40BF-8144-CFD56C465FD4}" srcOrd="2" destOrd="0" presId="urn:microsoft.com/office/officeart/2005/8/layout/orgChart1"/>
    <dgm:cxn modelId="{8D6C1426-DD00-403E-A74F-D0A0F5C39732}" type="presParOf" srcId="{BA395520-39A1-424E-805F-329E029C5235}" destId="{83FC0478-3CA5-4098-9E23-7A34E73CA93B}" srcOrd="3" destOrd="0" presId="urn:microsoft.com/office/officeart/2005/8/layout/orgChart1"/>
    <dgm:cxn modelId="{C396448D-CC78-4C87-B82E-44FE24F21539}" type="presParOf" srcId="{83FC0478-3CA5-4098-9E23-7A34E73CA93B}" destId="{9F2CD920-AA44-41D4-95D1-26842B207D7A}" srcOrd="0" destOrd="0" presId="urn:microsoft.com/office/officeart/2005/8/layout/orgChart1"/>
    <dgm:cxn modelId="{0230D93E-3717-413E-88B7-C1B47D98C918}" type="presParOf" srcId="{9F2CD920-AA44-41D4-95D1-26842B207D7A}" destId="{1F2A25F3-5DA7-45E2-8074-FE4A5ED9A4A8}" srcOrd="0" destOrd="0" presId="urn:microsoft.com/office/officeart/2005/8/layout/orgChart1"/>
    <dgm:cxn modelId="{B9D57E69-626A-4211-B4C2-089FEAF7FB64}" type="presParOf" srcId="{9F2CD920-AA44-41D4-95D1-26842B207D7A}" destId="{5FE1BFEC-CA3E-4819-8E63-F630D453AF58}" srcOrd="1" destOrd="0" presId="urn:microsoft.com/office/officeart/2005/8/layout/orgChart1"/>
    <dgm:cxn modelId="{0A5C15FB-A38D-4354-9F3F-2AF8EFB39604}" type="presParOf" srcId="{83FC0478-3CA5-4098-9E23-7A34E73CA93B}" destId="{1EACB761-B6D2-4F61-B10F-A97365729D9F}" srcOrd="1" destOrd="0" presId="urn:microsoft.com/office/officeart/2005/8/layout/orgChart1"/>
    <dgm:cxn modelId="{7E2797DA-6B58-40E4-A9A1-CB2B7471310E}" type="presParOf" srcId="{83FC0478-3CA5-4098-9E23-7A34E73CA93B}" destId="{1BAC0596-80DC-4AD2-8FE9-CE091CB9D814}" srcOrd="2" destOrd="0" presId="urn:microsoft.com/office/officeart/2005/8/layout/orgChart1"/>
    <dgm:cxn modelId="{EE514E11-6BD6-43E8-B1F1-0A2A3033E968}" type="presParOf" srcId="{AE732BF1-BECB-4AAE-B0F9-8E5592FD9E50}" destId="{DA5C449C-143F-4D7F-A8F4-D79631178931}" srcOrd="2" destOrd="0" presId="urn:microsoft.com/office/officeart/2005/8/layout/orgChart1"/>
    <dgm:cxn modelId="{91945132-51F0-4BAD-80D3-633CD0717D51}" type="presParOf" srcId="{2A6A6884-E569-49F8-B53E-A82E1CB07BF9}" destId="{C95FA6EE-6E9F-45AB-864E-8E1301870B3A}" srcOrd="2" destOrd="0" presId="urn:microsoft.com/office/officeart/2005/8/layout/orgChart1"/>
    <dgm:cxn modelId="{CE2EEF7B-DD43-4693-8CB4-E892A2713B35}" type="presParOf" srcId="{2A6A6884-E569-49F8-B53E-A82E1CB07BF9}" destId="{7E2FCE82-D029-4AEE-B47F-80EFD6DDC3EF}" srcOrd="3" destOrd="0" presId="urn:microsoft.com/office/officeart/2005/8/layout/orgChart1"/>
    <dgm:cxn modelId="{5936AD31-2D8F-45D4-9C36-A3ECF213AC62}" type="presParOf" srcId="{7E2FCE82-D029-4AEE-B47F-80EFD6DDC3EF}" destId="{DFBCA6F5-9153-429F-B49C-D12A149383EB}" srcOrd="0" destOrd="0" presId="urn:microsoft.com/office/officeart/2005/8/layout/orgChart1"/>
    <dgm:cxn modelId="{1AFEB5D6-8BAC-48DF-82FA-D520ACF636D7}" type="presParOf" srcId="{DFBCA6F5-9153-429F-B49C-D12A149383EB}" destId="{8CA48062-C0CD-45D2-89F1-B2076CCC44F4}" srcOrd="0" destOrd="0" presId="urn:microsoft.com/office/officeart/2005/8/layout/orgChart1"/>
    <dgm:cxn modelId="{A11FADC6-F009-4958-BF1F-224EA1DC9B79}" type="presParOf" srcId="{DFBCA6F5-9153-429F-B49C-D12A149383EB}" destId="{9873E0D7-913E-4769-8E02-4AFCE9B1F56F}" srcOrd="1" destOrd="0" presId="urn:microsoft.com/office/officeart/2005/8/layout/orgChart1"/>
    <dgm:cxn modelId="{F10D7D5A-E198-4F9C-9F9C-D88174852DAD}" type="presParOf" srcId="{7E2FCE82-D029-4AEE-B47F-80EFD6DDC3EF}" destId="{2DABA251-96C5-40BA-9BF8-1D27AD13F322}" srcOrd="1" destOrd="0" presId="urn:microsoft.com/office/officeart/2005/8/layout/orgChart1"/>
    <dgm:cxn modelId="{9C01795C-B97A-4314-8C5C-1153E8CC7069}" type="presParOf" srcId="{7E2FCE82-D029-4AEE-B47F-80EFD6DDC3EF}" destId="{E6796C56-7CA9-4A4D-96EB-864A860CA22E}" srcOrd="2" destOrd="0" presId="urn:microsoft.com/office/officeart/2005/8/layout/orgChart1"/>
    <dgm:cxn modelId="{C5C7C963-3F28-48F9-A500-D2D786C040BB}" type="presParOf" srcId="{3C47824C-AB60-44DB-B44F-211B07C9212D}" destId="{17E972D9-A191-42EC-A9EE-31FE39946E1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C0069A-B908-4DDF-A664-560F8000BA6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GB"/>
        </a:p>
      </dgm:t>
    </dgm:pt>
    <dgm:pt modelId="{F4E7AE02-6E8C-487D-94F8-12855E536853}">
      <dgm:prSet phldrT="[Text]"/>
      <dgm:spPr/>
      <dgm:t>
        <a:bodyPr/>
        <a:lstStyle/>
        <a:p>
          <a:r>
            <a:rPr lang="en-GB"/>
            <a:t>Autonomic Nervous System</a:t>
          </a:r>
        </a:p>
      </dgm:t>
    </dgm:pt>
    <dgm:pt modelId="{9A63CEAD-5F23-4587-9B60-F4864046F657}" type="parTrans" cxnId="{0B69375E-15B9-425D-AA9E-D22CB9233EBD}">
      <dgm:prSet/>
      <dgm:spPr/>
      <dgm:t>
        <a:bodyPr/>
        <a:lstStyle/>
        <a:p>
          <a:endParaRPr lang="en-GB"/>
        </a:p>
      </dgm:t>
    </dgm:pt>
    <dgm:pt modelId="{849B7CD1-8CA1-4297-A5E3-19E4086D4C36}" type="sibTrans" cxnId="{0B69375E-15B9-425D-AA9E-D22CB9233EBD}">
      <dgm:prSet/>
      <dgm:spPr/>
      <dgm:t>
        <a:bodyPr/>
        <a:lstStyle/>
        <a:p>
          <a:endParaRPr lang="en-GB"/>
        </a:p>
      </dgm:t>
    </dgm:pt>
    <dgm:pt modelId="{8FF97303-0297-49DA-B463-8B65796A30B9}">
      <dgm:prSet phldrT="[Text]" custT="1"/>
      <dgm:spPr>
        <a:solidFill>
          <a:schemeClr val="tx1">
            <a:lumMod val="50000"/>
            <a:lumOff val="50000"/>
          </a:schemeClr>
        </a:solidFill>
      </dgm:spPr>
      <dgm:t>
        <a:bodyPr/>
        <a:lstStyle/>
        <a:p>
          <a:r>
            <a:rPr lang="en-GB" sz="2000"/>
            <a:t>Parasympathetic</a:t>
          </a:r>
        </a:p>
      </dgm:t>
    </dgm:pt>
    <dgm:pt modelId="{D877B61C-77D5-44FB-B8F4-DCAB7D920304}" type="parTrans" cxnId="{C3F05788-7F5D-430A-87DB-8AD2668E8AC3}">
      <dgm:prSet/>
      <dgm:spPr/>
      <dgm:t>
        <a:bodyPr/>
        <a:lstStyle/>
        <a:p>
          <a:endParaRPr lang="en-GB"/>
        </a:p>
      </dgm:t>
    </dgm:pt>
    <dgm:pt modelId="{72DA14A1-D499-45FB-A86E-2A5E6B6F955D}" type="sibTrans" cxnId="{C3F05788-7F5D-430A-87DB-8AD2668E8AC3}">
      <dgm:prSet/>
      <dgm:spPr/>
      <dgm:t>
        <a:bodyPr/>
        <a:lstStyle/>
        <a:p>
          <a:endParaRPr lang="en-GB"/>
        </a:p>
      </dgm:t>
    </dgm:pt>
    <dgm:pt modelId="{68B341BD-4389-4EEE-8363-56BECAAC1A9B}">
      <dgm:prSet phldrT="[Text]" custT="1"/>
      <dgm:spPr>
        <a:solidFill>
          <a:srgbClr val="FF0000"/>
        </a:solidFill>
      </dgm:spPr>
      <dgm:t>
        <a:bodyPr/>
        <a:lstStyle/>
        <a:p>
          <a:r>
            <a:rPr lang="en-GB" sz="2000" dirty="0">
              <a:solidFill>
                <a:schemeClr val="tx1"/>
              </a:solidFill>
            </a:rPr>
            <a:t>Sympathetic</a:t>
          </a:r>
        </a:p>
      </dgm:t>
    </dgm:pt>
    <dgm:pt modelId="{52054229-9528-4232-9B2F-F88CD584CEF8}" type="parTrans" cxnId="{9487640A-29B7-4220-B189-2D113B4B6E8B}">
      <dgm:prSet/>
      <dgm:spPr/>
      <dgm:t>
        <a:bodyPr/>
        <a:lstStyle/>
        <a:p>
          <a:endParaRPr lang="en-GB"/>
        </a:p>
      </dgm:t>
    </dgm:pt>
    <dgm:pt modelId="{2D6BFE04-5E7A-4EE5-9840-6CB356F42017}" type="sibTrans" cxnId="{9487640A-29B7-4220-B189-2D113B4B6E8B}">
      <dgm:prSet/>
      <dgm:spPr/>
      <dgm:t>
        <a:bodyPr/>
        <a:lstStyle/>
        <a:p>
          <a:endParaRPr lang="en-GB"/>
        </a:p>
      </dgm:t>
    </dgm:pt>
    <dgm:pt modelId="{499BD9F7-07F5-4D1B-8F33-A5864FA43B1B}">
      <dgm:prSet custT="1"/>
      <dgm:spPr>
        <a:solidFill>
          <a:schemeClr val="accent6"/>
        </a:solidFill>
      </dgm:spPr>
      <dgm:t>
        <a:bodyPr/>
        <a:lstStyle/>
        <a:p>
          <a:r>
            <a:rPr lang="en-GB" sz="2000">
              <a:solidFill>
                <a:schemeClr val="tx1"/>
              </a:solidFill>
            </a:rPr>
            <a:t>Ventral </a:t>
          </a:r>
          <a:r>
            <a:rPr lang="en-GB" sz="2000" err="1">
              <a:solidFill>
                <a:schemeClr val="tx1"/>
              </a:solidFill>
            </a:rPr>
            <a:t>Vagus</a:t>
          </a:r>
          <a:endParaRPr lang="en-GB" sz="2000">
            <a:solidFill>
              <a:schemeClr val="tx1"/>
            </a:solidFill>
          </a:endParaRPr>
        </a:p>
      </dgm:t>
    </dgm:pt>
    <dgm:pt modelId="{A03A0878-BAF2-475C-A01C-99086C5B3931}" type="parTrans" cxnId="{E95BE777-69DD-44FA-B1BF-1C427750F6BF}">
      <dgm:prSet/>
      <dgm:spPr/>
      <dgm:t>
        <a:bodyPr/>
        <a:lstStyle/>
        <a:p>
          <a:endParaRPr lang="en-GB"/>
        </a:p>
      </dgm:t>
    </dgm:pt>
    <dgm:pt modelId="{F36C937C-03B1-4C9B-BEB4-0E9AF90CD920}" type="sibTrans" cxnId="{E95BE777-69DD-44FA-B1BF-1C427750F6BF}">
      <dgm:prSet/>
      <dgm:spPr/>
      <dgm:t>
        <a:bodyPr/>
        <a:lstStyle/>
        <a:p>
          <a:endParaRPr lang="en-GB"/>
        </a:p>
      </dgm:t>
    </dgm:pt>
    <dgm:pt modelId="{34C0D8B4-B22F-4964-B1E4-49E31E0C4B4E}">
      <dgm:prSet custT="1"/>
      <dgm:spPr>
        <a:solidFill>
          <a:srgbClr val="FF0000"/>
        </a:solidFill>
      </dgm:spPr>
      <dgm:t>
        <a:bodyPr/>
        <a:lstStyle/>
        <a:p>
          <a:r>
            <a:rPr lang="en-GB" sz="2000">
              <a:solidFill>
                <a:schemeClr val="tx1"/>
              </a:solidFill>
            </a:rPr>
            <a:t>Dorsal </a:t>
          </a:r>
          <a:r>
            <a:rPr lang="en-GB" sz="2000" err="1">
              <a:solidFill>
                <a:schemeClr val="tx1"/>
              </a:solidFill>
            </a:rPr>
            <a:t>Vagus</a:t>
          </a:r>
          <a:endParaRPr lang="en-GB" sz="2000">
            <a:solidFill>
              <a:schemeClr val="tx1"/>
            </a:solidFill>
          </a:endParaRPr>
        </a:p>
      </dgm:t>
    </dgm:pt>
    <dgm:pt modelId="{7CD013AC-3A5A-4301-ADB2-0714904D7E31}" type="parTrans" cxnId="{95BCA792-ED5C-4240-8DEB-7A92DE9AB447}">
      <dgm:prSet/>
      <dgm:spPr/>
      <dgm:t>
        <a:bodyPr/>
        <a:lstStyle/>
        <a:p>
          <a:endParaRPr lang="en-GB"/>
        </a:p>
      </dgm:t>
    </dgm:pt>
    <dgm:pt modelId="{866D3F6B-1800-4215-931F-9D9A4469002C}" type="sibTrans" cxnId="{95BCA792-ED5C-4240-8DEB-7A92DE9AB447}">
      <dgm:prSet/>
      <dgm:spPr/>
      <dgm:t>
        <a:bodyPr/>
        <a:lstStyle/>
        <a:p>
          <a:endParaRPr lang="en-GB"/>
        </a:p>
      </dgm:t>
    </dgm:pt>
    <dgm:pt modelId="{475A1901-745E-45D7-A624-9CF999114A51}" type="pres">
      <dgm:prSet presAssocID="{57C0069A-B908-4DDF-A664-560F8000BA64}" presName="hierChild1" presStyleCnt="0">
        <dgm:presLayoutVars>
          <dgm:orgChart val="1"/>
          <dgm:chPref val="1"/>
          <dgm:dir/>
          <dgm:animOne val="branch"/>
          <dgm:animLvl val="lvl"/>
          <dgm:resizeHandles/>
        </dgm:presLayoutVars>
      </dgm:prSet>
      <dgm:spPr/>
    </dgm:pt>
    <dgm:pt modelId="{3C47824C-AB60-44DB-B44F-211B07C9212D}" type="pres">
      <dgm:prSet presAssocID="{F4E7AE02-6E8C-487D-94F8-12855E536853}" presName="hierRoot1" presStyleCnt="0">
        <dgm:presLayoutVars>
          <dgm:hierBranch val="init"/>
        </dgm:presLayoutVars>
      </dgm:prSet>
      <dgm:spPr/>
    </dgm:pt>
    <dgm:pt modelId="{975FBD6F-5A20-4BB0-B10B-458258DD0209}" type="pres">
      <dgm:prSet presAssocID="{F4E7AE02-6E8C-487D-94F8-12855E536853}" presName="rootComposite1" presStyleCnt="0"/>
      <dgm:spPr/>
    </dgm:pt>
    <dgm:pt modelId="{B43514C9-81AA-4F81-AB6A-94387E90618A}" type="pres">
      <dgm:prSet presAssocID="{F4E7AE02-6E8C-487D-94F8-12855E536853}" presName="rootText1" presStyleLbl="node0" presStyleIdx="0" presStyleCnt="1" custScaleX="177385" custScaleY="148550">
        <dgm:presLayoutVars>
          <dgm:chPref val="3"/>
        </dgm:presLayoutVars>
      </dgm:prSet>
      <dgm:spPr/>
    </dgm:pt>
    <dgm:pt modelId="{6335C076-7945-4B9E-8CB2-1ADD56D075BA}" type="pres">
      <dgm:prSet presAssocID="{F4E7AE02-6E8C-487D-94F8-12855E536853}" presName="rootConnector1" presStyleLbl="node1" presStyleIdx="0" presStyleCnt="0"/>
      <dgm:spPr/>
    </dgm:pt>
    <dgm:pt modelId="{2A6A6884-E569-49F8-B53E-A82E1CB07BF9}" type="pres">
      <dgm:prSet presAssocID="{F4E7AE02-6E8C-487D-94F8-12855E536853}" presName="hierChild2" presStyleCnt="0"/>
      <dgm:spPr/>
    </dgm:pt>
    <dgm:pt modelId="{21371BA3-094C-4F59-8FBC-787D5A5B4030}" type="pres">
      <dgm:prSet presAssocID="{D877B61C-77D5-44FB-B8F4-DCAB7D920304}" presName="Name37" presStyleLbl="parChTrans1D2" presStyleIdx="0" presStyleCnt="2"/>
      <dgm:spPr/>
    </dgm:pt>
    <dgm:pt modelId="{AE732BF1-BECB-4AAE-B0F9-8E5592FD9E50}" type="pres">
      <dgm:prSet presAssocID="{8FF97303-0297-49DA-B463-8B65796A30B9}" presName="hierRoot2" presStyleCnt="0">
        <dgm:presLayoutVars>
          <dgm:hierBranch val="init"/>
        </dgm:presLayoutVars>
      </dgm:prSet>
      <dgm:spPr/>
    </dgm:pt>
    <dgm:pt modelId="{C2BB3CF1-AF6D-4346-9750-02AE14E8C6B5}" type="pres">
      <dgm:prSet presAssocID="{8FF97303-0297-49DA-B463-8B65796A30B9}" presName="rootComposite" presStyleCnt="0"/>
      <dgm:spPr/>
    </dgm:pt>
    <dgm:pt modelId="{03645CE9-14D1-4F0A-816F-870C388832F3}" type="pres">
      <dgm:prSet presAssocID="{8FF97303-0297-49DA-B463-8B65796A30B9}" presName="rootText" presStyleLbl="node2" presStyleIdx="0" presStyleCnt="2" custScaleX="151509" custScaleY="147561" custLinFactNeighborX="-74518" custLinFactNeighborY="637">
        <dgm:presLayoutVars>
          <dgm:chPref val="3"/>
        </dgm:presLayoutVars>
      </dgm:prSet>
      <dgm:spPr/>
    </dgm:pt>
    <dgm:pt modelId="{41043C84-E16D-4812-B7E4-32D2D4524EC3}" type="pres">
      <dgm:prSet presAssocID="{8FF97303-0297-49DA-B463-8B65796A30B9}" presName="rootConnector" presStyleLbl="node2" presStyleIdx="0" presStyleCnt="2"/>
      <dgm:spPr/>
    </dgm:pt>
    <dgm:pt modelId="{BA395520-39A1-424E-805F-329E029C5235}" type="pres">
      <dgm:prSet presAssocID="{8FF97303-0297-49DA-B463-8B65796A30B9}" presName="hierChild4" presStyleCnt="0"/>
      <dgm:spPr/>
    </dgm:pt>
    <dgm:pt modelId="{006C3DB2-B34B-4E24-A49C-59500DB179E2}" type="pres">
      <dgm:prSet presAssocID="{A03A0878-BAF2-475C-A01C-99086C5B3931}" presName="Name37" presStyleLbl="parChTrans1D3" presStyleIdx="0" presStyleCnt="2"/>
      <dgm:spPr/>
    </dgm:pt>
    <dgm:pt modelId="{DED19D64-2617-4973-BCF9-953BC3318401}" type="pres">
      <dgm:prSet presAssocID="{499BD9F7-07F5-4D1B-8F33-A5864FA43B1B}" presName="hierRoot2" presStyleCnt="0">
        <dgm:presLayoutVars>
          <dgm:hierBranch val="init"/>
        </dgm:presLayoutVars>
      </dgm:prSet>
      <dgm:spPr/>
    </dgm:pt>
    <dgm:pt modelId="{56E9999E-DACC-46D4-8242-79B99BE06FF2}" type="pres">
      <dgm:prSet presAssocID="{499BD9F7-07F5-4D1B-8F33-A5864FA43B1B}" presName="rootComposite" presStyleCnt="0"/>
      <dgm:spPr/>
    </dgm:pt>
    <dgm:pt modelId="{4A2AFC04-EB57-42A8-8CBB-3711ED1CBDFD}" type="pres">
      <dgm:prSet presAssocID="{499BD9F7-07F5-4D1B-8F33-A5864FA43B1B}" presName="rootText" presStyleLbl="node3" presStyleIdx="0" presStyleCnt="2" custScaleX="126608" custScaleY="135573">
        <dgm:presLayoutVars>
          <dgm:chPref val="3"/>
        </dgm:presLayoutVars>
      </dgm:prSet>
      <dgm:spPr/>
    </dgm:pt>
    <dgm:pt modelId="{4A3B6BEA-A147-4021-831C-FBC8CD4DD81B}" type="pres">
      <dgm:prSet presAssocID="{499BD9F7-07F5-4D1B-8F33-A5864FA43B1B}" presName="rootConnector" presStyleLbl="node3" presStyleIdx="0" presStyleCnt="2"/>
      <dgm:spPr/>
    </dgm:pt>
    <dgm:pt modelId="{44C29B7B-24C4-43E7-BD25-E6DE95401569}" type="pres">
      <dgm:prSet presAssocID="{499BD9F7-07F5-4D1B-8F33-A5864FA43B1B}" presName="hierChild4" presStyleCnt="0"/>
      <dgm:spPr/>
    </dgm:pt>
    <dgm:pt modelId="{0870096B-C3BC-47C9-A558-A37EC67F44A9}" type="pres">
      <dgm:prSet presAssocID="{499BD9F7-07F5-4D1B-8F33-A5864FA43B1B}" presName="hierChild5" presStyleCnt="0"/>
      <dgm:spPr/>
    </dgm:pt>
    <dgm:pt modelId="{0B995409-CF8A-40BF-8144-CFD56C465FD4}" type="pres">
      <dgm:prSet presAssocID="{7CD013AC-3A5A-4301-ADB2-0714904D7E31}" presName="Name37" presStyleLbl="parChTrans1D3" presStyleIdx="1" presStyleCnt="2"/>
      <dgm:spPr/>
    </dgm:pt>
    <dgm:pt modelId="{83FC0478-3CA5-4098-9E23-7A34E73CA93B}" type="pres">
      <dgm:prSet presAssocID="{34C0D8B4-B22F-4964-B1E4-49E31E0C4B4E}" presName="hierRoot2" presStyleCnt="0">
        <dgm:presLayoutVars>
          <dgm:hierBranch val="init"/>
        </dgm:presLayoutVars>
      </dgm:prSet>
      <dgm:spPr/>
    </dgm:pt>
    <dgm:pt modelId="{9F2CD920-AA44-41D4-95D1-26842B207D7A}" type="pres">
      <dgm:prSet presAssocID="{34C0D8B4-B22F-4964-B1E4-49E31E0C4B4E}" presName="rootComposite" presStyleCnt="0"/>
      <dgm:spPr/>
    </dgm:pt>
    <dgm:pt modelId="{1F2A25F3-5DA7-45E2-8074-FE4A5ED9A4A8}" type="pres">
      <dgm:prSet presAssocID="{34C0D8B4-B22F-4964-B1E4-49E31E0C4B4E}" presName="rootText" presStyleLbl="node3" presStyleIdx="1" presStyleCnt="2" custScaleX="128360" custScaleY="136206" custLinFactNeighborY="3950">
        <dgm:presLayoutVars>
          <dgm:chPref val="3"/>
        </dgm:presLayoutVars>
      </dgm:prSet>
      <dgm:spPr/>
    </dgm:pt>
    <dgm:pt modelId="{5FE1BFEC-CA3E-4819-8E63-F630D453AF58}" type="pres">
      <dgm:prSet presAssocID="{34C0D8B4-B22F-4964-B1E4-49E31E0C4B4E}" presName="rootConnector" presStyleLbl="node3" presStyleIdx="1" presStyleCnt="2"/>
      <dgm:spPr/>
    </dgm:pt>
    <dgm:pt modelId="{1EACB761-B6D2-4F61-B10F-A97365729D9F}" type="pres">
      <dgm:prSet presAssocID="{34C0D8B4-B22F-4964-B1E4-49E31E0C4B4E}" presName="hierChild4" presStyleCnt="0"/>
      <dgm:spPr/>
    </dgm:pt>
    <dgm:pt modelId="{1BAC0596-80DC-4AD2-8FE9-CE091CB9D814}" type="pres">
      <dgm:prSet presAssocID="{34C0D8B4-B22F-4964-B1E4-49E31E0C4B4E}" presName="hierChild5" presStyleCnt="0"/>
      <dgm:spPr/>
    </dgm:pt>
    <dgm:pt modelId="{DA5C449C-143F-4D7F-A8F4-D79631178931}" type="pres">
      <dgm:prSet presAssocID="{8FF97303-0297-49DA-B463-8B65796A30B9}" presName="hierChild5" presStyleCnt="0"/>
      <dgm:spPr/>
    </dgm:pt>
    <dgm:pt modelId="{C95FA6EE-6E9F-45AB-864E-8E1301870B3A}" type="pres">
      <dgm:prSet presAssocID="{52054229-9528-4232-9B2F-F88CD584CEF8}" presName="Name37" presStyleLbl="parChTrans1D2" presStyleIdx="1" presStyleCnt="2"/>
      <dgm:spPr/>
    </dgm:pt>
    <dgm:pt modelId="{7E2FCE82-D029-4AEE-B47F-80EFD6DDC3EF}" type="pres">
      <dgm:prSet presAssocID="{68B341BD-4389-4EEE-8363-56BECAAC1A9B}" presName="hierRoot2" presStyleCnt="0">
        <dgm:presLayoutVars>
          <dgm:hierBranch val="init"/>
        </dgm:presLayoutVars>
      </dgm:prSet>
      <dgm:spPr/>
    </dgm:pt>
    <dgm:pt modelId="{DFBCA6F5-9153-429F-B49C-D12A149383EB}" type="pres">
      <dgm:prSet presAssocID="{68B341BD-4389-4EEE-8363-56BECAAC1A9B}" presName="rootComposite" presStyleCnt="0"/>
      <dgm:spPr/>
    </dgm:pt>
    <dgm:pt modelId="{8CA48062-C0CD-45D2-89F1-B2076CCC44F4}" type="pres">
      <dgm:prSet presAssocID="{68B341BD-4389-4EEE-8363-56BECAAC1A9B}" presName="rootText" presStyleLbl="node2" presStyleIdx="1" presStyleCnt="2" custScaleX="132421" custScaleY="128881" custLinFactNeighborX="68596" custLinFactNeighborY="637">
        <dgm:presLayoutVars>
          <dgm:chPref val="3"/>
        </dgm:presLayoutVars>
      </dgm:prSet>
      <dgm:spPr/>
    </dgm:pt>
    <dgm:pt modelId="{9873E0D7-913E-4769-8E02-4AFCE9B1F56F}" type="pres">
      <dgm:prSet presAssocID="{68B341BD-4389-4EEE-8363-56BECAAC1A9B}" presName="rootConnector" presStyleLbl="node2" presStyleIdx="1" presStyleCnt="2"/>
      <dgm:spPr/>
    </dgm:pt>
    <dgm:pt modelId="{2DABA251-96C5-40BA-9BF8-1D27AD13F322}" type="pres">
      <dgm:prSet presAssocID="{68B341BD-4389-4EEE-8363-56BECAAC1A9B}" presName="hierChild4" presStyleCnt="0"/>
      <dgm:spPr/>
    </dgm:pt>
    <dgm:pt modelId="{E6796C56-7CA9-4A4D-96EB-864A860CA22E}" type="pres">
      <dgm:prSet presAssocID="{68B341BD-4389-4EEE-8363-56BECAAC1A9B}" presName="hierChild5" presStyleCnt="0"/>
      <dgm:spPr/>
    </dgm:pt>
    <dgm:pt modelId="{17E972D9-A191-42EC-A9EE-31FE39946E14}" type="pres">
      <dgm:prSet presAssocID="{F4E7AE02-6E8C-487D-94F8-12855E536853}" presName="hierChild3" presStyleCnt="0"/>
      <dgm:spPr/>
    </dgm:pt>
  </dgm:ptLst>
  <dgm:cxnLst>
    <dgm:cxn modelId="{9487640A-29B7-4220-B189-2D113B4B6E8B}" srcId="{F4E7AE02-6E8C-487D-94F8-12855E536853}" destId="{68B341BD-4389-4EEE-8363-56BECAAC1A9B}" srcOrd="1" destOrd="0" parTransId="{52054229-9528-4232-9B2F-F88CD584CEF8}" sibTransId="{2D6BFE04-5E7A-4EE5-9840-6CB356F42017}"/>
    <dgm:cxn modelId="{7FEF0E31-001E-4270-9D95-2225CD549821}" type="presOf" srcId="{34C0D8B4-B22F-4964-B1E4-49E31E0C4B4E}" destId="{1F2A25F3-5DA7-45E2-8074-FE4A5ED9A4A8}" srcOrd="0" destOrd="0" presId="urn:microsoft.com/office/officeart/2005/8/layout/orgChart1"/>
    <dgm:cxn modelId="{0B69375E-15B9-425D-AA9E-D22CB9233EBD}" srcId="{57C0069A-B908-4DDF-A664-560F8000BA64}" destId="{F4E7AE02-6E8C-487D-94F8-12855E536853}" srcOrd="0" destOrd="0" parTransId="{9A63CEAD-5F23-4587-9B60-F4864046F657}" sibTransId="{849B7CD1-8CA1-4297-A5E3-19E4086D4C36}"/>
    <dgm:cxn modelId="{F736315F-C2F4-44FC-8100-CCEB2DCDEA99}" type="presOf" srcId="{68B341BD-4389-4EEE-8363-56BECAAC1A9B}" destId="{8CA48062-C0CD-45D2-89F1-B2076CCC44F4}" srcOrd="0" destOrd="0" presId="urn:microsoft.com/office/officeart/2005/8/layout/orgChart1"/>
    <dgm:cxn modelId="{37B8B861-F15B-4620-9216-A4417B2E65D2}" type="presOf" srcId="{68B341BD-4389-4EEE-8363-56BECAAC1A9B}" destId="{9873E0D7-913E-4769-8E02-4AFCE9B1F56F}" srcOrd="1" destOrd="0" presId="urn:microsoft.com/office/officeart/2005/8/layout/orgChart1"/>
    <dgm:cxn modelId="{B0A7224A-FF11-44FE-BA6F-ECA15AE338E9}" type="presOf" srcId="{8FF97303-0297-49DA-B463-8B65796A30B9}" destId="{41043C84-E16D-4812-B7E4-32D2D4524EC3}" srcOrd="1" destOrd="0" presId="urn:microsoft.com/office/officeart/2005/8/layout/orgChart1"/>
    <dgm:cxn modelId="{FA9A456D-0487-4C49-8D5B-03AF55669A2A}" type="presOf" srcId="{499BD9F7-07F5-4D1B-8F33-A5864FA43B1B}" destId="{4A2AFC04-EB57-42A8-8CBB-3711ED1CBDFD}" srcOrd="0" destOrd="0" presId="urn:microsoft.com/office/officeart/2005/8/layout/orgChart1"/>
    <dgm:cxn modelId="{99DCDB4E-4F47-471A-978F-85A01046D0E7}" type="presOf" srcId="{7CD013AC-3A5A-4301-ADB2-0714904D7E31}" destId="{0B995409-CF8A-40BF-8144-CFD56C465FD4}" srcOrd="0" destOrd="0" presId="urn:microsoft.com/office/officeart/2005/8/layout/orgChart1"/>
    <dgm:cxn modelId="{6A5B6370-AE3E-477E-AB17-2AE8DB5B9533}" type="presOf" srcId="{52054229-9528-4232-9B2F-F88CD584CEF8}" destId="{C95FA6EE-6E9F-45AB-864E-8E1301870B3A}" srcOrd="0" destOrd="0" presId="urn:microsoft.com/office/officeart/2005/8/layout/orgChart1"/>
    <dgm:cxn modelId="{E95BE777-69DD-44FA-B1BF-1C427750F6BF}" srcId="{8FF97303-0297-49DA-B463-8B65796A30B9}" destId="{499BD9F7-07F5-4D1B-8F33-A5864FA43B1B}" srcOrd="0" destOrd="0" parTransId="{A03A0878-BAF2-475C-A01C-99086C5B3931}" sibTransId="{F36C937C-03B1-4C9B-BEB4-0E9AF90CD920}"/>
    <dgm:cxn modelId="{B7C8FE7A-0C12-4C53-A8C8-1F56E7FBB873}" type="presOf" srcId="{499BD9F7-07F5-4D1B-8F33-A5864FA43B1B}" destId="{4A3B6BEA-A147-4021-831C-FBC8CD4DD81B}" srcOrd="1" destOrd="0" presId="urn:microsoft.com/office/officeart/2005/8/layout/orgChart1"/>
    <dgm:cxn modelId="{844E5F7B-BD9A-42D5-8EB8-225B6F9E947F}" type="presOf" srcId="{A03A0878-BAF2-475C-A01C-99086C5B3931}" destId="{006C3DB2-B34B-4E24-A49C-59500DB179E2}" srcOrd="0" destOrd="0" presId="urn:microsoft.com/office/officeart/2005/8/layout/orgChart1"/>
    <dgm:cxn modelId="{C3F05788-7F5D-430A-87DB-8AD2668E8AC3}" srcId="{F4E7AE02-6E8C-487D-94F8-12855E536853}" destId="{8FF97303-0297-49DA-B463-8B65796A30B9}" srcOrd="0" destOrd="0" parTransId="{D877B61C-77D5-44FB-B8F4-DCAB7D920304}" sibTransId="{72DA14A1-D499-45FB-A86E-2A5E6B6F955D}"/>
    <dgm:cxn modelId="{D8DC048C-82F2-4D01-84A1-86F58E394D7B}" type="presOf" srcId="{D877B61C-77D5-44FB-B8F4-DCAB7D920304}" destId="{21371BA3-094C-4F59-8FBC-787D5A5B4030}" srcOrd="0" destOrd="0" presId="urn:microsoft.com/office/officeart/2005/8/layout/orgChart1"/>
    <dgm:cxn modelId="{95BCA792-ED5C-4240-8DEB-7A92DE9AB447}" srcId="{8FF97303-0297-49DA-B463-8B65796A30B9}" destId="{34C0D8B4-B22F-4964-B1E4-49E31E0C4B4E}" srcOrd="1" destOrd="0" parTransId="{7CD013AC-3A5A-4301-ADB2-0714904D7E31}" sibTransId="{866D3F6B-1800-4215-931F-9D9A4469002C}"/>
    <dgm:cxn modelId="{93ADBF97-D66A-41FF-880C-05F56BA5B063}" type="presOf" srcId="{57C0069A-B908-4DDF-A664-560F8000BA64}" destId="{475A1901-745E-45D7-A624-9CF999114A51}" srcOrd="0" destOrd="0" presId="urn:microsoft.com/office/officeart/2005/8/layout/orgChart1"/>
    <dgm:cxn modelId="{02DACDAE-0849-4F42-AE28-E860F7B2D2FF}" type="presOf" srcId="{8FF97303-0297-49DA-B463-8B65796A30B9}" destId="{03645CE9-14D1-4F0A-816F-870C388832F3}" srcOrd="0" destOrd="0" presId="urn:microsoft.com/office/officeart/2005/8/layout/orgChart1"/>
    <dgm:cxn modelId="{1F81D3AE-7183-411E-AE92-B0E6DFD5AA2C}" type="presOf" srcId="{F4E7AE02-6E8C-487D-94F8-12855E536853}" destId="{B43514C9-81AA-4F81-AB6A-94387E90618A}" srcOrd="0" destOrd="0" presId="urn:microsoft.com/office/officeart/2005/8/layout/orgChart1"/>
    <dgm:cxn modelId="{73339CE0-5376-47BC-9EAA-13A683AD8805}" type="presOf" srcId="{F4E7AE02-6E8C-487D-94F8-12855E536853}" destId="{6335C076-7945-4B9E-8CB2-1ADD56D075BA}" srcOrd="1" destOrd="0" presId="urn:microsoft.com/office/officeart/2005/8/layout/orgChart1"/>
    <dgm:cxn modelId="{5A7487F7-9912-48D8-BE00-A905CD35A572}" type="presOf" srcId="{34C0D8B4-B22F-4964-B1E4-49E31E0C4B4E}" destId="{5FE1BFEC-CA3E-4819-8E63-F630D453AF58}" srcOrd="1" destOrd="0" presId="urn:microsoft.com/office/officeart/2005/8/layout/orgChart1"/>
    <dgm:cxn modelId="{C7B12336-982F-45B8-896E-D4BE058A934F}" type="presParOf" srcId="{475A1901-745E-45D7-A624-9CF999114A51}" destId="{3C47824C-AB60-44DB-B44F-211B07C9212D}" srcOrd="0" destOrd="0" presId="urn:microsoft.com/office/officeart/2005/8/layout/orgChart1"/>
    <dgm:cxn modelId="{8F370BE6-5556-4691-8375-A004BB8EF4CA}" type="presParOf" srcId="{3C47824C-AB60-44DB-B44F-211B07C9212D}" destId="{975FBD6F-5A20-4BB0-B10B-458258DD0209}" srcOrd="0" destOrd="0" presId="urn:microsoft.com/office/officeart/2005/8/layout/orgChart1"/>
    <dgm:cxn modelId="{C6BD2EBC-A263-4E77-84A3-CC937BCB0B0B}" type="presParOf" srcId="{975FBD6F-5A20-4BB0-B10B-458258DD0209}" destId="{B43514C9-81AA-4F81-AB6A-94387E90618A}" srcOrd="0" destOrd="0" presId="urn:microsoft.com/office/officeart/2005/8/layout/orgChart1"/>
    <dgm:cxn modelId="{F47FBA35-BE5B-4DE2-8F7D-D0EB5265704E}" type="presParOf" srcId="{975FBD6F-5A20-4BB0-B10B-458258DD0209}" destId="{6335C076-7945-4B9E-8CB2-1ADD56D075BA}" srcOrd="1" destOrd="0" presId="urn:microsoft.com/office/officeart/2005/8/layout/orgChart1"/>
    <dgm:cxn modelId="{15712CE6-34BA-4765-A28C-C728A2DDFF74}" type="presParOf" srcId="{3C47824C-AB60-44DB-B44F-211B07C9212D}" destId="{2A6A6884-E569-49F8-B53E-A82E1CB07BF9}" srcOrd="1" destOrd="0" presId="urn:microsoft.com/office/officeart/2005/8/layout/orgChart1"/>
    <dgm:cxn modelId="{FF6DC899-BF78-4981-BD81-76C7FBA20AAC}" type="presParOf" srcId="{2A6A6884-E569-49F8-B53E-A82E1CB07BF9}" destId="{21371BA3-094C-4F59-8FBC-787D5A5B4030}" srcOrd="0" destOrd="0" presId="urn:microsoft.com/office/officeart/2005/8/layout/orgChart1"/>
    <dgm:cxn modelId="{8CE94848-7FD5-446F-9CAA-B52709DE8D40}" type="presParOf" srcId="{2A6A6884-E569-49F8-B53E-A82E1CB07BF9}" destId="{AE732BF1-BECB-4AAE-B0F9-8E5592FD9E50}" srcOrd="1" destOrd="0" presId="urn:microsoft.com/office/officeart/2005/8/layout/orgChart1"/>
    <dgm:cxn modelId="{F12C6C8F-3160-43E6-B7E4-892654BAA9F2}" type="presParOf" srcId="{AE732BF1-BECB-4AAE-B0F9-8E5592FD9E50}" destId="{C2BB3CF1-AF6D-4346-9750-02AE14E8C6B5}" srcOrd="0" destOrd="0" presId="urn:microsoft.com/office/officeart/2005/8/layout/orgChart1"/>
    <dgm:cxn modelId="{FD08EFDC-E27A-473E-9D0A-2D819FACA921}" type="presParOf" srcId="{C2BB3CF1-AF6D-4346-9750-02AE14E8C6B5}" destId="{03645CE9-14D1-4F0A-816F-870C388832F3}" srcOrd="0" destOrd="0" presId="urn:microsoft.com/office/officeart/2005/8/layout/orgChart1"/>
    <dgm:cxn modelId="{8B904F68-F207-4219-BC9D-3ED172402E58}" type="presParOf" srcId="{C2BB3CF1-AF6D-4346-9750-02AE14E8C6B5}" destId="{41043C84-E16D-4812-B7E4-32D2D4524EC3}" srcOrd="1" destOrd="0" presId="urn:microsoft.com/office/officeart/2005/8/layout/orgChart1"/>
    <dgm:cxn modelId="{6CAE213F-7CC8-42E0-A6A6-0572D7BE6147}" type="presParOf" srcId="{AE732BF1-BECB-4AAE-B0F9-8E5592FD9E50}" destId="{BA395520-39A1-424E-805F-329E029C5235}" srcOrd="1" destOrd="0" presId="urn:microsoft.com/office/officeart/2005/8/layout/orgChart1"/>
    <dgm:cxn modelId="{FB9A6357-E5DB-4FDD-B322-5007D95314CE}" type="presParOf" srcId="{BA395520-39A1-424E-805F-329E029C5235}" destId="{006C3DB2-B34B-4E24-A49C-59500DB179E2}" srcOrd="0" destOrd="0" presId="urn:microsoft.com/office/officeart/2005/8/layout/orgChart1"/>
    <dgm:cxn modelId="{2AC824EA-A36D-4318-ABF4-669BFAA2E9F9}" type="presParOf" srcId="{BA395520-39A1-424E-805F-329E029C5235}" destId="{DED19D64-2617-4973-BCF9-953BC3318401}" srcOrd="1" destOrd="0" presId="urn:microsoft.com/office/officeart/2005/8/layout/orgChart1"/>
    <dgm:cxn modelId="{CC3B7FDF-6CA8-42B2-933F-124247246603}" type="presParOf" srcId="{DED19D64-2617-4973-BCF9-953BC3318401}" destId="{56E9999E-DACC-46D4-8242-79B99BE06FF2}" srcOrd="0" destOrd="0" presId="urn:microsoft.com/office/officeart/2005/8/layout/orgChart1"/>
    <dgm:cxn modelId="{981ECCEA-EC34-4CD7-BF84-778FD2F5E3E9}" type="presParOf" srcId="{56E9999E-DACC-46D4-8242-79B99BE06FF2}" destId="{4A2AFC04-EB57-42A8-8CBB-3711ED1CBDFD}" srcOrd="0" destOrd="0" presId="urn:microsoft.com/office/officeart/2005/8/layout/orgChart1"/>
    <dgm:cxn modelId="{932AE2F2-16E0-43E1-9D05-BBC520214CD9}" type="presParOf" srcId="{56E9999E-DACC-46D4-8242-79B99BE06FF2}" destId="{4A3B6BEA-A147-4021-831C-FBC8CD4DD81B}" srcOrd="1" destOrd="0" presId="urn:microsoft.com/office/officeart/2005/8/layout/orgChart1"/>
    <dgm:cxn modelId="{0E180CC4-B0B5-4CDA-B6D4-56889FE7409D}" type="presParOf" srcId="{DED19D64-2617-4973-BCF9-953BC3318401}" destId="{44C29B7B-24C4-43E7-BD25-E6DE95401569}" srcOrd="1" destOrd="0" presId="urn:microsoft.com/office/officeart/2005/8/layout/orgChart1"/>
    <dgm:cxn modelId="{B56C1AF9-F56B-40F7-AE9C-4311E64FE3BB}" type="presParOf" srcId="{DED19D64-2617-4973-BCF9-953BC3318401}" destId="{0870096B-C3BC-47C9-A558-A37EC67F44A9}" srcOrd="2" destOrd="0" presId="urn:microsoft.com/office/officeart/2005/8/layout/orgChart1"/>
    <dgm:cxn modelId="{03B612CF-909E-436E-8585-6D83C0C677C0}" type="presParOf" srcId="{BA395520-39A1-424E-805F-329E029C5235}" destId="{0B995409-CF8A-40BF-8144-CFD56C465FD4}" srcOrd="2" destOrd="0" presId="urn:microsoft.com/office/officeart/2005/8/layout/orgChart1"/>
    <dgm:cxn modelId="{8D6C1426-DD00-403E-A74F-D0A0F5C39732}" type="presParOf" srcId="{BA395520-39A1-424E-805F-329E029C5235}" destId="{83FC0478-3CA5-4098-9E23-7A34E73CA93B}" srcOrd="3" destOrd="0" presId="urn:microsoft.com/office/officeart/2005/8/layout/orgChart1"/>
    <dgm:cxn modelId="{C396448D-CC78-4C87-B82E-44FE24F21539}" type="presParOf" srcId="{83FC0478-3CA5-4098-9E23-7A34E73CA93B}" destId="{9F2CD920-AA44-41D4-95D1-26842B207D7A}" srcOrd="0" destOrd="0" presId="urn:microsoft.com/office/officeart/2005/8/layout/orgChart1"/>
    <dgm:cxn modelId="{0230D93E-3717-413E-88B7-C1B47D98C918}" type="presParOf" srcId="{9F2CD920-AA44-41D4-95D1-26842B207D7A}" destId="{1F2A25F3-5DA7-45E2-8074-FE4A5ED9A4A8}" srcOrd="0" destOrd="0" presId="urn:microsoft.com/office/officeart/2005/8/layout/orgChart1"/>
    <dgm:cxn modelId="{B9D57E69-626A-4211-B4C2-089FEAF7FB64}" type="presParOf" srcId="{9F2CD920-AA44-41D4-95D1-26842B207D7A}" destId="{5FE1BFEC-CA3E-4819-8E63-F630D453AF58}" srcOrd="1" destOrd="0" presId="urn:microsoft.com/office/officeart/2005/8/layout/orgChart1"/>
    <dgm:cxn modelId="{0A5C15FB-A38D-4354-9F3F-2AF8EFB39604}" type="presParOf" srcId="{83FC0478-3CA5-4098-9E23-7A34E73CA93B}" destId="{1EACB761-B6D2-4F61-B10F-A97365729D9F}" srcOrd="1" destOrd="0" presId="urn:microsoft.com/office/officeart/2005/8/layout/orgChart1"/>
    <dgm:cxn modelId="{7E2797DA-6B58-40E4-A9A1-CB2B7471310E}" type="presParOf" srcId="{83FC0478-3CA5-4098-9E23-7A34E73CA93B}" destId="{1BAC0596-80DC-4AD2-8FE9-CE091CB9D814}" srcOrd="2" destOrd="0" presId="urn:microsoft.com/office/officeart/2005/8/layout/orgChart1"/>
    <dgm:cxn modelId="{EE514E11-6BD6-43E8-B1F1-0A2A3033E968}" type="presParOf" srcId="{AE732BF1-BECB-4AAE-B0F9-8E5592FD9E50}" destId="{DA5C449C-143F-4D7F-A8F4-D79631178931}" srcOrd="2" destOrd="0" presId="urn:microsoft.com/office/officeart/2005/8/layout/orgChart1"/>
    <dgm:cxn modelId="{91945132-51F0-4BAD-80D3-633CD0717D51}" type="presParOf" srcId="{2A6A6884-E569-49F8-B53E-A82E1CB07BF9}" destId="{C95FA6EE-6E9F-45AB-864E-8E1301870B3A}" srcOrd="2" destOrd="0" presId="urn:microsoft.com/office/officeart/2005/8/layout/orgChart1"/>
    <dgm:cxn modelId="{CE2EEF7B-DD43-4693-8CB4-E892A2713B35}" type="presParOf" srcId="{2A6A6884-E569-49F8-B53E-A82E1CB07BF9}" destId="{7E2FCE82-D029-4AEE-B47F-80EFD6DDC3EF}" srcOrd="3" destOrd="0" presId="urn:microsoft.com/office/officeart/2005/8/layout/orgChart1"/>
    <dgm:cxn modelId="{5936AD31-2D8F-45D4-9C36-A3ECF213AC62}" type="presParOf" srcId="{7E2FCE82-D029-4AEE-B47F-80EFD6DDC3EF}" destId="{DFBCA6F5-9153-429F-B49C-D12A149383EB}" srcOrd="0" destOrd="0" presId="urn:microsoft.com/office/officeart/2005/8/layout/orgChart1"/>
    <dgm:cxn modelId="{1AFEB5D6-8BAC-48DF-82FA-D520ACF636D7}" type="presParOf" srcId="{DFBCA6F5-9153-429F-B49C-D12A149383EB}" destId="{8CA48062-C0CD-45D2-89F1-B2076CCC44F4}" srcOrd="0" destOrd="0" presId="urn:microsoft.com/office/officeart/2005/8/layout/orgChart1"/>
    <dgm:cxn modelId="{A11FADC6-F009-4958-BF1F-224EA1DC9B79}" type="presParOf" srcId="{DFBCA6F5-9153-429F-B49C-D12A149383EB}" destId="{9873E0D7-913E-4769-8E02-4AFCE9B1F56F}" srcOrd="1" destOrd="0" presId="urn:microsoft.com/office/officeart/2005/8/layout/orgChart1"/>
    <dgm:cxn modelId="{F10D7D5A-E198-4F9C-9F9C-D88174852DAD}" type="presParOf" srcId="{7E2FCE82-D029-4AEE-B47F-80EFD6DDC3EF}" destId="{2DABA251-96C5-40BA-9BF8-1D27AD13F322}" srcOrd="1" destOrd="0" presId="urn:microsoft.com/office/officeart/2005/8/layout/orgChart1"/>
    <dgm:cxn modelId="{9C01795C-B97A-4314-8C5C-1153E8CC7069}" type="presParOf" srcId="{7E2FCE82-D029-4AEE-B47F-80EFD6DDC3EF}" destId="{E6796C56-7CA9-4A4D-96EB-864A860CA22E}" srcOrd="2" destOrd="0" presId="urn:microsoft.com/office/officeart/2005/8/layout/orgChart1"/>
    <dgm:cxn modelId="{C5C7C963-3F28-48F9-A500-D2D786C040BB}" type="presParOf" srcId="{3C47824C-AB60-44DB-B44F-211B07C9212D}" destId="{17E972D9-A191-42EC-A9EE-31FE39946E1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A6EE-6E9F-45AB-864E-8E1301870B3A}">
      <dsp:nvSpPr>
        <dsp:cNvPr id="0" name=""/>
        <dsp:cNvSpPr/>
      </dsp:nvSpPr>
      <dsp:spPr>
        <a:xfrm>
          <a:off x="4586455" y="941212"/>
          <a:ext cx="1961500" cy="270042"/>
        </a:xfrm>
        <a:custGeom>
          <a:avLst/>
          <a:gdLst/>
          <a:ahLst/>
          <a:cxnLst/>
          <a:rect l="0" t="0" r="0" b="0"/>
          <a:pathLst>
            <a:path>
              <a:moveTo>
                <a:pt x="0" y="0"/>
              </a:moveTo>
              <a:lnTo>
                <a:pt x="0" y="137038"/>
              </a:lnTo>
              <a:lnTo>
                <a:pt x="1961500" y="137038"/>
              </a:lnTo>
              <a:lnTo>
                <a:pt x="1961500" y="270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995409-CF8A-40BF-8144-CFD56C465FD4}">
      <dsp:nvSpPr>
        <dsp:cNvPr id="0" name=""/>
        <dsp:cNvSpPr/>
      </dsp:nvSpPr>
      <dsp:spPr>
        <a:xfrm>
          <a:off x="1903165" y="2145837"/>
          <a:ext cx="1231799" cy="1818337"/>
        </a:xfrm>
        <a:custGeom>
          <a:avLst/>
          <a:gdLst/>
          <a:ahLst/>
          <a:cxnLst/>
          <a:rect l="0" t="0" r="0" b="0"/>
          <a:pathLst>
            <a:path>
              <a:moveTo>
                <a:pt x="0" y="0"/>
              </a:moveTo>
              <a:lnTo>
                <a:pt x="0" y="1818337"/>
              </a:lnTo>
              <a:lnTo>
                <a:pt x="1231799" y="1818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C3DB2-B34B-4E24-A49C-59500DB179E2}">
      <dsp:nvSpPr>
        <dsp:cNvPr id="0" name=""/>
        <dsp:cNvSpPr/>
      </dsp:nvSpPr>
      <dsp:spPr>
        <a:xfrm>
          <a:off x="1903165" y="2145837"/>
          <a:ext cx="1231799" cy="691301"/>
        </a:xfrm>
        <a:custGeom>
          <a:avLst/>
          <a:gdLst/>
          <a:ahLst/>
          <a:cxnLst/>
          <a:rect l="0" t="0" r="0" b="0"/>
          <a:pathLst>
            <a:path>
              <a:moveTo>
                <a:pt x="0" y="0"/>
              </a:moveTo>
              <a:lnTo>
                <a:pt x="0" y="691301"/>
              </a:lnTo>
              <a:lnTo>
                <a:pt x="1231799" y="6913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371BA3-094C-4F59-8FBC-787D5A5B4030}">
      <dsp:nvSpPr>
        <dsp:cNvPr id="0" name=""/>
        <dsp:cNvSpPr/>
      </dsp:nvSpPr>
      <dsp:spPr>
        <a:xfrm>
          <a:off x="2670834" y="941212"/>
          <a:ext cx="1915620" cy="270042"/>
        </a:xfrm>
        <a:custGeom>
          <a:avLst/>
          <a:gdLst/>
          <a:ahLst/>
          <a:cxnLst/>
          <a:rect l="0" t="0" r="0" b="0"/>
          <a:pathLst>
            <a:path>
              <a:moveTo>
                <a:pt x="1915620" y="0"/>
              </a:moveTo>
              <a:lnTo>
                <a:pt x="1915620" y="137038"/>
              </a:lnTo>
              <a:lnTo>
                <a:pt x="0" y="137038"/>
              </a:lnTo>
              <a:lnTo>
                <a:pt x="0" y="270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514C9-81AA-4F81-AB6A-94387E90618A}">
      <dsp:nvSpPr>
        <dsp:cNvPr id="0" name=""/>
        <dsp:cNvSpPr/>
      </dsp:nvSpPr>
      <dsp:spPr>
        <a:xfrm>
          <a:off x="3462981" y="367"/>
          <a:ext cx="2246946" cy="94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Autonomic Nervous System</a:t>
          </a:r>
        </a:p>
      </dsp:txBody>
      <dsp:txXfrm>
        <a:off x="3462981" y="367"/>
        <a:ext cx="2246946" cy="940845"/>
      </dsp:txXfrm>
    </dsp:sp>
    <dsp:sp modelId="{03645CE9-14D1-4F0A-816F-870C388832F3}">
      <dsp:nvSpPr>
        <dsp:cNvPr id="0" name=""/>
        <dsp:cNvSpPr/>
      </dsp:nvSpPr>
      <dsp:spPr>
        <a:xfrm>
          <a:off x="1711248" y="1211255"/>
          <a:ext cx="1919173" cy="934581"/>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Parasympathetic</a:t>
          </a:r>
        </a:p>
      </dsp:txBody>
      <dsp:txXfrm>
        <a:off x="1711248" y="1211255"/>
        <a:ext cx="1919173" cy="934581"/>
      </dsp:txXfrm>
    </dsp:sp>
    <dsp:sp modelId="{4A2AFC04-EB57-42A8-8CBB-3711ED1CBDFD}">
      <dsp:nvSpPr>
        <dsp:cNvPr id="0" name=""/>
        <dsp:cNvSpPr/>
      </dsp:nvSpPr>
      <dsp:spPr>
        <a:xfrm>
          <a:off x="3134965" y="2407811"/>
          <a:ext cx="1603750" cy="85865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solidFill>
            </a:rPr>
            <a:t>Ventral </a:t>
          </a:r>
          <a:r>
            <a:rPr lang="en-GB" sz="2000" kern="1200" err="1">
              <a:solidFill>
                <a:schemeClr val="tx1"/>
              </a:solidFill>
            </a:rPr>
            <a:t>Vagus</a:t>
          </a:r>
          <a:endParaRPr lang="en-GB" sz="2000" kern="1200">
            <a:solidFill>
              <a:schemeClr val="tx1"/>
            </a:solidFill>
          </a:endParaRPr>
        </a:p>
      </dsp:txBody>
      <dsp:txXfrm>
        <a:off x="3134965" y="2407811"/>
        <a:ext cx="1603750" cy="858655"/>
      </dsp:txXfrm>
    </dsp:sp>
    <dsp:sp modelId="{1F2A25F3-5DA7-45E2-8074-FE4A5ED9A4A8}">
      <dsp:nvSpPr>
        <dsp:cNvPr id="0" name=""/>
        <dsp:cNvSpPr/>
      </dsp:nvSpPr>
      <dsp:spPr>
        <a:xfrm>
          <a:off x="3134965" y="3532842"/>
          <a:ext cx="1625943" cy="862664"/>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solidFill>
            </a:rPr>
            <a:t>Dorsal </a:t>
          </a:r>
          <a:r>
            <a:rPr lang="en-GB" sz="2000" kern="1200" err="1">
              <a:solidFill>
                <a:schemeClr val="tx1"/>
              </a:solidFill>
            </a:rPr>
            <a:t>Vagus</a:t>
          </a:r>
          <a:endParaRPr lang="en-GB" sz="2000" kern="1200">
            <a:solidFill>
              <a:schemeClr val="tx1"/>
            </a:solidFill>
          </a:endParaRPr>
        </a:p>
      </dsp:txBody>
      <dsp:txXfrm>
        <a:off x="3134965" y="3532842"/>
        <a:ext cx="1625943" cy="862664"/>
      </dsp:txXfrm>
    </dsp:sp>
    <dsp:sp modelId="{8CA48062-C0CD-45D2-89F1-B2076CCC44F4}">
      <dsp:nvSpPr>
        <dsp:cNvPr id="0" name=""/>
        <dsp:cNvSpPr/>
      </dsp:nvSpPr>
      <dsp:spPr>
        <a:xfrm>
          <a:off x="5709263" y="1211255"/>
          <a:ext cx="1677384" cy="816271"/>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Sympathetic</a:t>
          </a:r>
        </a:p>
      </dsp:txBody>
      <dsp:txXfrm>
        <a:off x="5709263" y="1211255"/>
        <a:ext cx="1677384" cy="8162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FA6EE-6E9F-45AB-864E-8E1301870B3A}">
      <dsp:nvSpPr>
        <dsp:cNvPr id="0" name=""/>
        <dsp:cNvSpPr/>
      </dsp:nvSpPr>
      <dsp:spPr>
        <a:xfrm>
          <a:off x="4586455" y="941212"/>
          <a:ext cx="1961500" cy="270042"/>
        </a:xfrm>
        <a:custGeom>
          <a:avLst/>
          <a:gdLst/>
          <a:ahLst/>
          <a:cxnLst/>
          <a:rect l="0" t="0" r="0" b="0"/>
          <a:pathLst>
            <a:path>
              <a:moveTo>
                <a:pt x="0" y="0"/>
              </a:moveTo>
              <a:lnTo>
                <a:pt x="0" y="137038"/>
              </a:lnTo>
              <a:lnTo>
                <a:pt x="1961500" y="137038"/>
              </a:lnTo>
              <a:lnTo>
                <a:pt x="1961500" y="270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995409-CF8A-40BF-8144-CFD56C465FD4}">
      <dsp:nvSpPr>
        <dsp:cNvPr id="0" name=""/>
        <dsp:cNvSpPr/>
      </dsp:nvSpPr>
      <dsp:spPr>
        <a:xfrm>
          <a:off x="1903165" y="2145837"/>
          <a:ext cx="1231799" cy="1818337"/>
        </a:xfrm>
        <a:custGeom>
          <a:avLst/>
          <a:gdLst/>
          <a:ahLst/>
          <a:cxnLst/>
          <a:rect l="0" t="0" r="0" b="0"/>
          <a:pathLst>
            <a:path>
              <a:moveTo>
                <a:pt x="0" y="0"/>
              </a:moveTo>
              <a:lnTo>
                <a:pt x="0" y="1818337"/>
              </a:lnTo>
              <a:lnTo>
                <a:pt x="1231799" y="181833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C3DB2-B34B-4E24-A49C-59500DB179E2}">
      <dsp:nvSpPr>
        <dsp:cNvPr id="0" name=""/>
        <dsp:cNvSpPr/>
      </dsp:nvSpPr>
      <dsp:spPr>
        <a:xfrm>
          <a:off x="1903165" y="2145837"/>
          <a:ext cx="1231799" cy="691301"/>
        </a:xfrm>
        <a:custGeom>
          <a:avLst/>
          <a:gdLst/>
          <a:ahLst/>
          <a:cxnLst/>
          <a:rect l="0" t="0" r="0" b="0"/>
          <a:pathLst>
            <a:path>
              <a:moveTo>
                <a:pt x="0" y="0"/>
              </a:moveTo>
              <a:lnTo>
                <a:pt x="0" y="691301"/>
              </a:lnTo>
              <a:lnTo>
                <a:pt x="1231799" y="6913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371BA3-094C-4F59-8FBC-787D5A5B4030}">
      <dsp:nvSpPr>
        <dsp:cNvPr id="0" name=""/>
        <dsp:cNvSpPr/>
      </dsp:nvSpPr>
      <dsp:spPr>
        <a:xfrm>
          <a:off x="2670834" y="941212"/>
          <a:ext cx="1915620" cy="270042"/>
        </a:xfrm>
        <a:custGeom>
          <a:avLst/>
          <a:gdLst/>
          <a:ahLst/>
          <a:cxnLst/>
          <a:rect l="0" t="0" r="0" b="0"/>
          <a:pathLst>
            <a:path>
              <a:moveTo>
                <a:pt x="1915620" y="0"/>
              </a:moveTo>
              <a:lnTo>
                <a:pt x="1915620" y="137038"/>
              </a:lnTo>
              <a:lnTo>
                <a:pt x="0" y="137038"/>
              </a:lnTo>
              <a:lnTo>
                <a:pt x="0" y="270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3514C9-81AA-4F81-AB6A-94387E90618A}">
      <dsp:nvSpPr>
        <dsp:cNvPr id="0" name=""/>
        <dsp:cNvSpPr/>
      </dsp:nvSpPr>
      <dsp:spPr>
        <a:xfrm>
          <a:off x="3462981" y="367"/>
          <a:ext cx="2246946" cy="9408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kern="1200"/>
            <a:t>Autonomic Nervous System</a:t>
          </a:r>
        </a:p>
      </dsp:txBody>
      <dsp:txXfrm>
        <a:off x="3462981" y="367"/>
        <a:ext cx="2246946" cy="940845"/>
      </dsp:txXfrm>
    </dsp:sp>
    <dsp:sp modelId="{03645CE9-14D1-4F0A-816F-870C388832F3}">
      <dsp:nvSpPr>
        <dsp:cNvPr id="0" name=""/>
        <dsp:cNvSpPr/>
      </dsp:nvSpPr>
      <dsp:spPr>
        <a:xfrm>
          <a:off x="1711248" y="1211255"/>
          <a:ext cx="1919173" cy="934581"/>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t>Parasympathetic</a:t>
          </a:r>
        </a:p>
      </dsp:txBody>
      <dsp:txXfrm>
        <a:off x="1711248" y="1211255"/>
        <a:ext cx="1919173" cy="934581"/>
      </dsp:txXfrm>
    </dsp:sp>
    <dsp:sp modelId="{4A2AFC04-EB57-42A8-8CBB-3711ED1CBDFD}">
      <dsp:nvSpPr>
        <dsp:cNvPr id="0" name=""/>
        <dsp:cNvSpPr/>
      </dsp:nvSpPr>
      <dsp:spPr>
        <a:xfrm>
          <a:off x="3134965" y="2407811"/>
          <a:ext cx="1603750" cy="858655"/>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solidFill>
            </a:rPr>
            <a:t>Ventral </a:t>
          </a:r>
          <a:r>
            <a:rPr lang="en-GB" sz="2000" kern="1200" err="1">
              <a:solidFill>
                <a:schemeClr val="tx1"/>
              </a:solidFill>
            </a:rPr>
            <a:t>Vagus</a:t>
          </a:r>
          <a:endParaRPr lang="en-GB" sz="2000" kern="1200">
            <a:solidFill>
              <a:schemeClr val="tx1"/>
            </a:solidFill>
          </a:endParaRPr>
        </a:p>
      </dsp:txBody>
      <dsp:txXfrm>
        <a:off x="3134965" y="2407811"/>
        <a:ext cx="1603750" cy="858655"/>
      </dsp:txXfrm>
    </dsp:sp>
    <dsp:sp modelId="{1F2A25F3-5DA7-45E2-8074-FE4A5ED9A4A8}">
      <dsp:nvSpPr>
        <dsp:cNvPr id="0" name=""/>
        <dsp:cNvSpPr/>
      </dsp:nvSpPr>
      <dsp:spPr>
        <a:xfrm>
          <a:off x="3134965" y="3532842"/>
          <a:ext cx="1625943" cy="862664"/>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a:solidFill>
                <a:schemeClr val="tx1"/>
              </a:solidFill>
            </a:rPr>
            <a:t>Dorsal </a:t>
          </a:r>
          <a:r>
            <a:rPr lang="en-GB" sz="2000" kern="1200" err="1">
              <a:solidFill>
                <a:schemeClr val="tx1"/>
              </a:solidFill>
            </a:rPr>
            <a:t>Vagus</a:t>
          </a:r>
          <a:endParaRPr lang="en-GB" sz="2000" kern="1200">
            <a:solidFill>
              <a:schemeClr val="tx1"/>
            </a:solidFill>
          </a:endParaRPr>
        </a:p>
      </dsp:txBody>
      <dsp:txXfrm>
        <a:off x="3134965" y="3532842"/>
        <a:ext cx="1625943" cy="862664"/>
      </dsp:txXfrm>
    </dsp:sp>
    <dsp:sp modelId="{8CA48062-C0CD-45D2-89F1-B2076CCC44F4}">
      <dsp:nvSpPr>
        <dsp:cNvPr id="0" name=""/>
        <dsp:cNvSpPr/>
      </dsp:nvSpPr>
      <dsp:spPr>
        <a:xfrm>
          <a:off x="5709263" y="1211255"/>
          <a:ext cx="1677384" cy="816271"/>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kern="1200" dirty="0">
              <a:solidFill>
                <a:schemeClr val="tx1"/>
              </a:solidFill>
            </a:rPr>
            <a:t>Sympathetic</a:t>
          </a:r>
        </a:p>
      </dsp:txBody>
      <dsp:txXfrm>
        <a:off x="5709263" y="1211255"/>
        <a:ext cx="1677384" cy="81627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5C22A-8E56-401D-A75E-E11CDE61CD60}" type="datetimeFigureOut">
              <a:rPr lang="en-GB" smtClean="0"/>
              <a:t>01/10/2025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4E3FD9-6317-44F5-A315-FE4ED07505F3}" type="slidenum">
              <a:rPr lang="en-GB" smtClean="0"/>
              <a:t>‹#›</a:t>
            </a:fld>
            <a:endParaRPr lang="en-GB"/>
          </a:p>
        </p:txBody>
      </p:sp>
    </p:spTree>
    <p:extLst>
      <p:ext uri="{BB962C8B-B14F-4D97-AF65-F5344CB8AC3E}">
        <p14:creationId xmlns:p14="http://schemas.microsoft.com/office/powerpoint/2010/main" val="263426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D0628-975B-452A-9B8C-65BA01F0D54F}"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59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Feeling safe is the main function of the brain. It is the most fundamental instinct we have as an animal. These zebras will be relaxed and may play between feeding  but alert for danger. When danger strikes they respond with adrenaline and cortisol. They then return to being relaxed and alert after the danger has passed.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7EF91-CACC-44D2-BE0B-7CCF83F1F7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77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We will need to feel valued to be included. If we don’t have value we may drop in the pecking order or be outcast from the pack. As a child  we need to feel valued and loved in order to be looked after by our mother.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7EF91-CACC-44D2-BE0B-7CCF83F1F7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610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t>We are pack animals and our mirror neurones mimic the feelings and actions of others. This creates a herd instinct and empathy and helps us collaborate a main success for our survival.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7EF91-CACC-44D2-BE0B-7CCF83F1F7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27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in Ipswich we have combined the resilience score with inactivity and low nature connection. We are able to map this to street level helping to direct community development action to a granular level.</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3D0628-975B-452A-9B8C-65BA01F0D54F}"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294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75C53-F494-C637-345C-32E3188C71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13E1A-0EA3-397F-5D02-3D311BC02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F8DA4-6B06-78C5-55C6-06723D3F7560}"/>
              </a:ext>
            </a:extLst>
          </p:cNvPr>
          <p:cNvSpPr>
            <a:spLocks noGrp="1"/>
          </p:cNvSpPr>
          <p:nvPr>
            <p:ph type="body" idx="1"/>
          </p:nvPr>
        </p:nvSpPr>
        <p:spPr/>
        <p:txBody>
          <a:bodyPr/>
          <a:lstStyle/>
          <a:p>
            <a:r>
              <a:rPr lang="en-GB"/>
              <a:t>24 mins</a:t>
            </a:r>
          </a:p>
          <a:p>
            <a:r>
              <a:rPr lang="en-GB"/>
              <a:t>Some of the Free Radicals that leak out from the mitochondria when we are sedentary move into the nucleus and attack the chromosomes. This is serious! They target the end of the chromosome called the Telomere. The telomere is like the plastic bit at the end of a shoe lace. It stops the chromosome from unravelling. It also shortens every time a cell divides. Cells divide to replace an old cell. When the cells stop dividing they are not replaced and that is called aging! Our skin gets thinner, muscles weaker, brain smaller and bones weaker! This actually starts from the age of 28yrs old!</a:t>
            </a:r>
          </a:p>
          <a:p>
            <a:r>
              <a:rPr lang="en-GB"/>
              <a:t>If the telomere is long then the aging process will be delayed. If it is short then the cell has fewer divisions left. Once the telomere runs out of runway (so to speak) then the cell no longer can divide and it goes into senescence (see next slide) which is when it is neither dead or alive (Zombie like). This state attracts a large inflammatory response as the body attacks it and destroys the cell. This contributes to Chronic Inflammation. Senescence cells are part of the aging process. </a:t>
            </a:r>
          </a:p>
          <a:p>
            <a:r>
              <a:rPr lang="en-GB"/>
              <a:t>So the more free radicals released the shorter the Telomeres the faster the aging and the greater the inflammation.</a:t>
            </a:r>
          </a:p>
          <a:p>
            <a:r>
              <a:rPr lang="en-GB"/>
              <a:t>There is more! There is an enzyme called </a:t>
            </a:r>
            <a:r>
              <a:rPr lang="en-GB" err="1"/>
              <a:t>Telemorase</a:t>
            </a:r>
            <a:r>
              <a:rPr lang="en-GB"/>
              <a:t> that can repair and actually lengthen the Telomere. It could almost be called the elixir of life. Guess what releases </a:t>
            </a:r>
            <a:r>
              <a:rPr lang="en-GB" err="1"/>
              <a:t>Temelorase</a:t>
            </a:r>
            <a:r>
              <a:rPr lang="en-GB"/>
              <a:t>? Yes it is physical activity. Being active releases </a:t>
            </a:r>
            <a:r>
              <a:rPr lang="en-GB" err="1"/>
              <a:t>Temelorase</a:t>
            </a:r>
            <a:r>
              <a:rPr lang="en-GB"/>
              <a:t> and can actually delay or even halt the aging process by lengthening Telomeres.</a:t>
            </a:r>
          </a:p>
        </p:txBody>
      </p:sp>
      <p:sp>
        <p:nvSpPr>
          <p:cNvPr id="4" name="Slide Number Placeholder 3">
            <a:extLst>
              <a:ext uri="{FF2B5EF4-FFF2-40B4-BE49-F238E27FC236}">
                <a16:creationId xmlns:a16="http://schemas.microsoft.com/office/drawing/2014/main" id="{0B747097-75E0-6D53-F97D-50A59BCD69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7EF91-CACC-44D2-BE0B-7CCF83F1F7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16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734FD-163F-92AA-DAA4-6E9F1F5EB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D0FBF-1EE2-814A-8A6C-E76AB06E1E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075C-C560-3D1C-98A6-89F2231278C0}"/>
              </a:ext>
            </a:extLst>
          </p:cNvPr>
          <p:cNvSpPr>
            <a:spLocks noGrp="1"/>
          </p:cNvSpPr>
          <p:nvPr>
            <p:ph type="body" idx="1"/>
          </p:nvPr>
        </p:nvSpPr>
        <p:spPr/>
        <p:txBody>
          <a:bodyPr/>
          <a:lstStyle/>
          <a:p>
            <a:r>
              <a:rPr lang="en-GB"/>
              <a:t>31 mins</a:t>
            </a:r>
          </a:p>
          <a:p>
            <a:r>
              <a:rPr lang="en-GB"/>
              <a:t>Connecting to Nature has additional benefits due to three factors.</a:t>
            </a:r>
          </a:p>
          <a:p>
            <a:pPr marL="228600" indent="-228600">
              <a:buAutoNum type="arabicParenR"/>
            </a:pPr>
            <a:r>
              <a:rPr lang="en-GB"/>
              <a:t>Reduces stress (the main reason)</a:t>
            </a:r>
          </a:p>
          <a:p>
            <a:pPr marL="228600" indent="-228600">
              <a:buAutoNum type="arabicParenR"/>
            </a:pPr>
            <a:r>
              <a:rPr lang="en-GB"/>
              <a:t>Increases sociability in green space</a:t>
            </a:r>
          </a:p>
          <a:p>
            <a:pPr marL="228600" indent="-228600">
              <a:buAutoNum type="arabicParenR"/>
            </a:pPr>
            <a:r>
              <a:rPr lang="en-GB"/>
              <a:t>Greater levels of physical activity</a:t>
            </a:r>
          </a:p>
        </p:txBody>
      </p:sp>
      <p:sp>
        <p:nvSpPr>
          <p:cNvPr id="4" name="Slide Number Placeholder 3">
            <a:extLst>
              <a:ext uri="{FF2B5EF4-FFF2-40B4-BE49-F238E27FC236}">
                <a16:creationId xmlns:a16="http://schemas.microsoft.com/office/drawing/2014/main" id="{6EEC79AC-215D-EC57-2191-B978496344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07EF91-CACC-44D2-BE0B-7CCF83F1F7A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771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3762" y="5198401"/>
            <a:ext cx="2097028" cy="1438659"/>
          </a:xfrm>
          <a:prstGeom prst="rect">
            <a:avLst/>
          </a:prstGeom>
        </p:spPr>
      </p:pic>
    </p:spTree>
    <p:extLst>
      <p:ext uri="{BB962C8B-B14F-4D97-AF65-F5344CB8AC3E}">
        <p14:creationId xmlns:p14="http://schemas.microsoft.com/office/powerpoint/2010/main" val="2982229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08730"/>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8875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38797-5351-1B90-F053-69703AD23DCF}"/>
              </a:ext>
            </a:extLst>
          </p:cNvPr>
          <p:cNvSpPr>
            <a:spLocks noGrp="1"/>
          </p:cNvSpPr>
          <p:nvPr>
            <p:ph type="title"/>
          </p:nvPr>
        </p:nvSpPr>
        <p:spPr>
          <a:xfrm>
            <a:off x="831850" y="1709739"/>
            <a:ext cx="10515600" cy="2852737"/>
          </a:xfrm>
        </p:spPr>
        <p:txBody>
          <a:bodyPr anchor="b"/>
          <a:lstStyle>
            <a:lvl1pPr>
              <a:defRPr sz="6000">
                <a:latin typeface="Metropolis" panose="00000500000000000000" pitchFamily="50" charset="0"/>
              </a:defRPr>
            </a:lvl1pPr>
          </a:lstStyle>
          <a:p>
            <a:r>
              <a:rPr lang="en-US"/>
              <a:t>Click to edit Master title style</a:t>
            </a:r>
            <a:endParaRPr lang="en-GB"/>
          </a:p>
        </p:txBody>
      </p:sp>
    </p:spTree>
    <p:extLst>
      <p:ext uri="{BB962C8B-B14F-4D97-AF65-F5344CB8AC3E}">
        <p14:creationId xmlns:p14="http://schemas.microsoft.com/office/powerpoint/2010/main" val="379832432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8E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DCA7-EF32-E177-A817-9E813350C3B7}"/>
              </a:ext>
            </a:extLst>
          </p:cNvPr>
          <p:cNvSpPr>
            <a:spLocks noGrp="1"/>
          </p:cNvSpPr>
          <p:nvPr>
            <p:ph type="ctrTitle"/>
          </p:nvPr>
        </p:nvSpPr>
        <p:spPr>
          <a:xfrm>
            <a:off x="1524000" y="1122363"/>
            <a:ext cx="6855229" cy="2387600"/>
          </a:xfrm>
        </p:spPr>
        <p:txBody>
          <a:bodyPr anchor="b"/>
          <a:lstStyle>
            <a:lvl1pPr algn="l">
              <a:defRPr sz="4500">
                <a:solidFill>
                  <a:schemeClr val="tx1"/>
                </a:solidFill>
                <a:latin typeface="Co Text" panose="020B0803060202020204" pitchFamily="34" charset="0"/>
                <a:cs typeface="Co Text" panose="020B080306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AD2D102-6CF4-A713-7228-6BDE0E860F33}"/>
              </a:ext>
            </a:extLst>
          </p:cNvPr>
          <p:cNvSpPr>
            <a:spLocks noGrp="1"/>
          </p:cNvSpPr>
          <p:nvPr>
            <p:ph type="subTitle" idx="1"/>
          </p:nvPr>
        </p:nvSpPr>
        <p:spPr>
          <a:xfrm>
            <a:off x="1524000" y="3602038"/>
            <a:ext cx="6855229" cy="1655762"/>
          </a:xfrm>
        </p:spPr>
        <p:txBody>
          <a:bodyPr/>
          <a:lstStyle>
            <a:lvl1pPr marL="0" indent="0" algn="l">
              <a:buNone/>
              <a:defRPr sz="1800">
                <a:solidFill>
                  <a:schemeClr val="tx1"/>
                </a:solidFill>
                <a:latin typeface="Metropolis" panose="000008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7" name="Oval 6">
            <a:extLst>
              <a:ext uri="{FF2B5EF4-FFF2-40B4-BE49-F238E27FC236}">
                <a16:creationId xmlns:a16="http://schemas.microsoft.com/office/drawing/2014/main" id="{F617B86B-C070-E987-F2A0-AE5D36ADB08B}"/>
              </a:ext>
            </a:extLst>
          </p:cNvPr>
          <p:cNvSpPr/>
          <p:nvPr/>
        </p:nvSpPr>
        <p:spPr>
          <a:xfrm>
            <a:off x="8460419" y="407205"/>
            <a:ext cx="3507290" cy="337468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F4D76993-8BBA-3BE7-CECF-56EB2F13E1B6}"/>
              </a:ext>
            </a:extLst>
          </p:cNvPr>
          <p:cNvSpPr/>
          <p:nvPr/>
        </p:nvSpPr>
        <p:spPr>
          <a:xfrm>
            <a:off x="4156360" y="448199"/>
            <a:ext cx="1543103" cy="1398355"/>
          </a:xfrm>
          <a:prstGeom prst="ellipse">
            <a:avLst/>
          </a:prstGeom>
          <a:solidFill>
            <a:srgbClr val="BFD2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9" name="Oval 8">
            <a:extLst>
              <a:ext uri="{FF2B5EF4-FFF2-40B4-BE49-F238E27FC236}">
                <a16:creationId xmlns:a16="http://schemas.microsoft.com/office/drawing/2014/main" id="{73DC11AF-CC9B-F6D2-5851-D0362A32C849}"/>
              </a:ext>
            </a:extLst>
          </p:cNvPr>
          <p:cNvSpPr/>
          <p:nvPr/>
        </p:nvSpPr>
        <p:spPr>
          <a:xfrm>
            <a:off x="592973" y="4110643"/>
            <a:ext cx="1152000" cy="1038405"/>
          </a:xfrm>
          <a:prstGeom prst="ellipse">
            <a:avLst/>
          </a:prstGeom>
          <a:solidFill>
            <a:srgbClr val="2249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p>
        </p:txBody>
      </p:sp>
      <p:pic>
        <p:nvPicPr>
          <p:cNvPr id="6" name="Picture 5" descr="A logo for a health academy&#10;&#10;Description automatically generated">
            <a:extLst>
              <a:ext uri="{FF2B5EF4-FFF2-40B4-BE49-F238E27FC236}">
                <a16:creationId xmlns:a16="http://schemas.microsoft.com/office/drawing/2014/main" id="{E4AD82F3-DCF8-BF1B-9616-FB1D37AB11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4607" y="1319637"/>
            <a:ext cx="3130760" cy="1534895"/>
          </a:xfrm>
          <a:prstGeom prst="rect">
            <a:avLst/>
          </a:prstGeom>
        </p:spPr>
      </p:pic>
    </p:spTree>
    <p:extLst>
      <p:ext uri="{BB962C8B-B14F-4D97-AF65-F5344CB8AC3E}">
        <p14:creationId xmlns:p14="http://schemas.microsoft.com/office/powerpoint/2010/main" val="1947870980"/>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6D4-C718-400A-4230-771347C3EB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A33D2E-3777-D840-BFAF-27D09CFD4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4575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58BA-3A11-33C9-1AFF-DCDD5CA18E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6A823-4BC8-458F-7A4B-FBF5C7F04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29EFE-8662-F676-F257-72811FFCFE2A}"/>
              </a:ext>
            </a:extLst>
          </p:cNvPr>
          <p:cNvSpPr>
            <a:spLocks noGrp="1"/>
          </p:cNvSpPr>
          <p:nvPr>
            <p:ph sz="half" idx="2"/>
          </p:nvPr>
        </p:nvSpPr>
        <p:spPr>
          <a:xfrm>
            <a:off x="6172203" y="1825626"/>
            <a:ext cx="5181600" cy="2812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97958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5198-83DD-A61F-A2FE-767E58E257D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20C9D9-6CDE-962F-7290-3E9B8E31FEC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39F6D-FC15-ADA4-CD01-19E2CA3379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39BE37-875D-5EDB-66A0-2528A08849B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E9B31-AA5E-12F1-7DEE-E200234B13D0}"/>
              </a:ext>
            </a:extLst>
          </p:cNvPr>
          <p:cNvSpPr>
            <a:spLocks noGrp="1"/>
          </p:cNvSpPr>
          <p:nvPr>
            <p:ph sz="quarter" idx="4"/>
          </p:nvPr>
        </p:nvSpPr>
        <p:spPr>
          <a:xfrm>
            <a:off x="6172201" y="2505075"/>
            <a:ext cx="5183188" cy="2150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114489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7B5-9C00-EF30-8A21-275B481F3F6A}"/>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5D5E3E27-5A18-7294-7199-4B7FFBC7C606}"/>
              </a:ext>
            </a:extLst>
          </p:cNvPr>
          <p:cNvSpPr/>
          <p:nvPr userDrawn="1"/>
        </p:nvSpPr>
        <p:spPr>
          <a:xfrm>
            <a:off x="0" y="365127"/>
            <a:ext cx="12192000" cy="945199"/>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584124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C87-C8CC-2B2D-993C-92F33177592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B9798D-5B14-0FD9-4AD5-71BE7D38F68F}"/>
              </a:ext>
            </a:extLst>
          </p:cNvPr>
          <p:cNvSpPr>
            <a:spLocks noGrp="1"/>
          </p:cNvSpPr>
          <p:nvPr>
            <p:ph idx="1"/>
          </p:nvPr>
        </p:nvSpPr>
        <p:spPr>
          <a:xfrm>
            <a:off x="5183188" y="987427"/>
            <a:ext cx="6172200" cy="37175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2140B2-8AB7-B1F1-710C-6C61FCDFD3C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3341690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E9CA-E31A-0DAF-B86A-BFE227B61BF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7256D4-E32F-1336-609F-974AE17C9DD9}"/>
              </a:ext>
            </a:extLst>
          </p:cNvPr>
          <p:cNvSpPr>
            <a:spLocks noGrp="1"/>
          </p:cNvSpPr>
          <p:nvPr>
            <p:ph type="pic" idx="1"/>
          </p:nvPr>
        </p:nvSpPr>
        <p:spPr>
          <a:xfrm>
            <a:off x="5183188" y="987427"/>
            <a:ext cx="6172200" cy="3700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575599F9-3B2D-9CF2-8269-F3ACBBB4627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291150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8E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DCA7-EF32-E177-A817-9E813350C3B7}"/>
              </a:ext>
            </a:extLst>
          </p:cNvPr>
          <p:cNvSpPr>
            <a:spLocks noGrp="1"/>
          </p:cNvSpPr>
          <p:nvPr>
            <p:ph type="ctrTitle"/>
          </p:nvPr>
        </p:nvSpPr>
        <p:spPr>
          <a:xfrm>
            <a:off x="1524000" y="1122363"/>
            <a:ext cx="6855229" cy="2387600"/>
          </a:xfrm>
        </p:spPr>
        <p:txBody>
          <a:bodyPr anchor="b"/>
          <a:lstStyle>
            <a:lvl1pPr algn="l">
              <a:defRPr sz="4500">
                <a:solidFill>
                  <a:schemeClr val="tx1"/>
                </a:solidFill>
                <a:latin typeface="Co Text" panose="020B0803060202020204" pitchFamily="34" charset="0"/>
                <a:cs typeface="Co Text" panose="020B080306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AD2D102-6CF4-A713-7228-6BDE0E860F33}"/>
              </a:ext>
            </a:extLst>
          </p:cNvPr>
          <p:cNvSpPr>
            <a:spLocks noGrp="1"/>
          </p:cNvSpPr>
          <p:nvPr>
            <p:ph type="subTitle" idx="1"/>
          </p:nvPr>
        </p:nvSpPr>
        <p:spPr>
          <a:xfrm>
            <a:off x="1524000" y="3602038"/>
            <a:ext cx="6855229" cy="1655762"/>
          </a:xfrm>
        </p:spPr>
        <p:txBody>
          <a:bodyPr/>
          <a:lstStyle>
            <a:lvl1pPr marL="0" indent="0" algn="l">
              <a:buNone/>
              <a:defRPr sz="1800">
                <a:solidFill>
                  <a:schemeClr val="tx1"/>
                </a:solidFill>
                <a:latin typeface="Metropolis" panose="000008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7" name="Oval 6">
            <a:extLst>
              <a:ext uri="{FF2B5EF4-FFF2-40B4-BE49-F238E27FC236}">
                <a16:creationId xmlns:a16="http://schemas.microsoft.com/office/drawing/2014/main" id="{F617B86B-C070-E987-F2A0-AE5D36ADB08B}"/>
              </a:ext>
            </a:extLst>
          </p:cNvPr>
          <p:cNvSpPr/>
          <p:nvPr/>
        </p:nvSpPr>
        <p:spPr>
          <a:xfrm>
            <a:off x="8460419" y="407205"/>
            <a:ext cx="3507290" cy="337468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F4D76993-8BBA-3BE7-CECF-56EB2F13E1B6}"/>
              </a:ext>
            </a:extLst>
          </p:cNvPr>
          <p:cNvSpPr/>
          <p:nvPr/>
        </p:nvSpPr>
        <p:spPr>
          <a:xfrm>
            <a:off x="4156360" y="448199"/>
            <a:ext cx="1543103" cy="1398355"/>
          </a:xfrm>
          <a:prstGeom prst="ellipse">
            <a:avLst/>
          </a:prstGeom>
          <a:solidFill>
            <a:srgbClr val="BFD2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9" name="Oval 8">
            <a:extLst>
              <a:ext uri="{FF2B5EF4-FFF2-40B4-BE49-F238E27FC236}">
                <a16:creationId xmlns:a16="http://schemas.microsoft.com/office/drawing/2014/main" id="{73DC11AF-CC9B-F6D2-5851-D0362A32C849}"/>
              </a:ext>
            </a:extLst>
          </p:cNvPr>
          <p:cNvSpPr/>
          <p:nvPr/>
        </p:nvSpPr>
        <p:spPr>
          <a:xfrm>
            <a:off x="592973" y="4110643"/>
            <a:ext cx="1152000" cy="1038405"/>
          </a:xfrm>
          <a:prstGeom prst="ellipse">
            <a:avLst/>
          </a:prstGeom>
          <a:solidFill>
            <a:srgbClr val="2249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p>
        </p:txBody>
      </p:sp>
      <p:pic>
        <p:nvPicPr>
          <p:cNvPr id="6" name="Picture 5" descr="A logo for a health academy&#10;&#10;Description automatically generated">
            <a:extLst>
              <a:ext uri="{FF2B5EF4-FFF2-40B4-BE49-F238E27FC236}">
                <a16:creationId xmlns:a16="http://schemas.microsoft.com/office/drawing/2014/main" id="{E4AD82F3-DCF8-BF1B-9616-FB1D37AB11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4607" y="1319637"/>
            <a:ext cx="3130760" cy="1534895"/>
          </a:xfrm>
          <a:prstGeom prst="rect">
            <a:avLst/>
          </a:prstGeom>
        </p:spPr>
      </p:pic>
    </p:spTree>
    <p:extLst>
      <p:ext uri="{BB962C8B-B14F-4D97-AF65-F5344CB8AC3E}">
        <p14:creationId xmlns:p14="http://schemas.microsoft.com/office/powerpoint/2010/main" val="1210911223"/>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112694566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6D4-C718-400A-4230-771347C3EB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A33D2E-3777-D840-BFAF-27D09CFD4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7269761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58BA-3A11-33C9-1AFF-DCDD5CA18E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6A823-4BC8-458F-7A4B-FBF5C7F04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29EFE-8662-F676-F257-72811FFCFE2A}"/>
              </a:ext>
            </a:extLst>
          </p:cNvPr>
          <p:cNvSpPr>
            <a:spLocks noGrp="1"/>
          </p:cNvSpPr>
          <p:nvPr>
            <p:ph sz="half" idx="2"/>
          </p:nvPr>
        </p:nvSpPr>
        <p:spPr>
          <a:xfrm>
            <a:off x="6172203" y="1825626"/>
            <a:ext cx="5181600" cy="2812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67241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5198-83DD-A61F-A2FE-767E58E257D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20C9D9-6CDE-962F-7290-3E9B8E31FEC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39F6D-FC15-ADA4-CD01-19E2CA3379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39BE37-875D-5EDB-66A0-2528A08849B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E9B31-AA5E-12F1-7DEE-E200234B13D0}"/>
              </a:ext>
            </a:extLst>
          </p:cNvPr>
          <p:cNvSpPr>
            <a:spLocks noGrp="1"/>
          </p:cNvSpPr>
          <p:nvPr>
            <p:ph sz="quarter" idx="4"/>
          </p:nvPr>
        </p:nvSpPr>
        <p:spPr>
          <a:xfrm>
            <a:off x="6172201" y="2505075"/>
            <a:ext cx="5183188" cy="2150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481635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7B5-9C00-EF30-8A21-275B481F3F6A}"/>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5D5E3E27-5A18-7294-7199-4B7FFBC7C606}"/>
              </a:ext>
            </a:extLst>
          </p:cNvPr>
          <p:cNvSpPr/>
          <p:nvPr userDrawn="1"/>
        </p:nvSpPr>
        <p:spPr>
          <a:xfrm>
            <a:off x="0" y="365127"/>
            <a:ext cx="12192000" cy="945199"/>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47565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C87-C8CC-2B2D-993C-92F33177592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B9798D-5B14-0FD9-4AD5-71BE7D38F68F}"/>
              </a:ext>
            </a:extLst>
          </p:cNvPr>
          <p:cNvSpPr>
            <a:spLocks noGrp="1"/>
          </p:cNvSpPr>
          <p:nvPr>
            <p:ph idx="1"/>
          </p:nvPr>
        </p:nvSpPr>
        <p:spPr>
          <a:xfrm>
            <a:off x="5183188" y="987427"/>
            <a:ext cx="6172200" cy="37175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2140B2-8AB7-B1F1-710C-6C61FCDFD3C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5743001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E9CA-E31A-0DAF-B86A-BFE227B61BF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7256D4-E32F-1336-609F-974AE17C9DD9}"/>
              </a:ext>
            </a:extLst>
          </p:cNvPr>
          <p:cNvSpPr>
            <a:spLocks noGrp="1"/>
          </p:cNvSpPr>
          <p:nvPr>
            <p:ph type="pic" idx="1"/>
          </p:nvPr>
        </p:nvSpPr>
        <p:spPr>
          <a:xfrm>
            <a:off x="5183188" y="987427"/>
            <a:ext cx="6172200" cy="3700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575599F9-3B2D-9CF2-8269-F3ACBBB4627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22902218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222B-61F8-4BDF-C0AB-94C5438C24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6E59ED-0F7E-7583-8B66-9C15F635D2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5D3516-E526-F400-1287-31D310DC1ACB}"/>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5" name="Footer Placeholder 4">
            <a:extLst>
              <a:ext uri="{FF2B5EF4-FFF2-40B4-BE49-F238E27FC236}">
                <a16:creationId xmlns:a16="http://schemas.microsoft.com/office/drawing/2014/main" id="{6BCAD760-54AB-EF5C-7F55-1F7AC5D5F93E}"/>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2FAD7DFE-D598-8BD0-A522-EDA5513EEFB3}"/>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255427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E676C-AE8C-3F50-CFAB-EB6D889495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E18A72-5E8E-DBE6-1B77-60A431B46E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10993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C46EC-5894-CE25-65F6-9E4607EE6DFD}"/>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47EE32-FC20-7DC4-CA2B-189CFF6EC3D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85E4BB-18ED-5716-617D-C8A871D66F81}"/>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5" name="Footer Placeholder 4">
            <a:extLst>
              <a:ext uri="{FF2B5EF4-FFF2-40B4-BE49-F238E27FC236}">
                <a16:creationId xmlns:a16="http://schemas.microsoft.com/office/drawing/2014/main" id="{21B7ACA1-41CF-A13E-206B-CECB803790ED}"/>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613C9776-7D84-8322-89DD-13C59AA10EAB}"/>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8197732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CDD2-FB6E-14A4-A382-40CFC8BC25A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F2263A7-9A1D-BC2D-79C1-E71BB844C41A}"/>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0678ADC-B4C9-29AC-C458-35B19709B504}"/>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14FF90-8189-7DB4-99DF-A1EC9454F381}"/>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6" name="Footer Placeholder 5">
            <a:extLst>
              <a:ext uri="{FF2B5EF4-FFF2-40B4-BE49-F238E27FC236}">
                <a16:creationId xmlns:a16="http://schemas.microsoft.com/office/drawing/2014/main" id="{4A653B47-67FA-B033-E604-6EC767161FD5}"/>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55961947-0349-C7E4-FAC2-525E91A5A8FB}"/>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351445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698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70137-12B4-D3B0-7B4C-AFB2B88E4F48}"/>
              </a:ext>
            </a:extLst>
          </p:cNvPr>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D9ED48-E80B-E411-94C5-6E3C0CC75116}"/>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9A920-8345-1740-E24E-961D4F36D950}"/>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F4F9662-905C-2B00-301E-837498222D9D}"/>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A39FDE-319C-557E-06B1-702B86D431FB}"/>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8F2F4FA-6092-E83B-8DB3-67814BEBB064}"/>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8" name="Footer Placeholder 7">
            <a:extLst>
              <a:ext uri="{FF2B5EF4-FFF2-40B4-BE49-F238E27FC236}">
                <a16:creationId xmlns:a16="http://schemas.microsoft.com/office/drawing/2014/main" id="{EAC96136-8229-C3A6-332D-4859F003668A}"/>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5D7405F7-7CB7-10A5-0757-7D7640D271D2}"/>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17864317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53F3E-37E1-A0C3-58B5-CAF2141A8C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02B2354-4917-7C3E-0BE1-E562897EDF06}"/>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4" name="Footer Placeholder 3">
            <a:extLst>
              <a:ext uri="{FF2B5EF4-FFF2-40B4-BE49-F238E27FC236}">
                <a16:creationId xmlns:a16="http://schemas.microsoft.com/office/drawing/2014/main" id="{703E2207-F418-630D-CCBE-11A861BE0E8B}"/>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6B49EC10-7262-B9F5-07E9-BEB94684C8DA}"/>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381757556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42D23C-6670-D32F-2E0E-5E6FCF273558}"/>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3" name="Footer Placeholder 2">
            <a:extLst>
              <a:ext uri="{FF2B5EF4-FFF2-40B4-BE49-F238E27FC236}">
                <a16:creationId xmlns:a16="http://schemas.microsoft.com/office/drawing/2014/main" id="{6A1BB294-EE60-FC0E-FB19-39A9A6B34B0F}"/>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ED945D4E-93A8-4062-A570-AD8EC1B498D8}"/>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37138441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C71C5-5F6B-E46C-8E3F-3C721EDEF96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2DA648F-0489-870A-7085-0B0BED8C5F42}"/>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AEDED38-2FF2-5683-44A2-C5A68B80424D}"/>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A86EE5-5AC2-C6BC-C2BD-17F4455DE671}"/>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6" name="Footer Placeholder 5">
            <a:extLst>
              <a:ext uri="{FF2B5EF4-FFF2-40B4-BE49-F238E27FC236}">
                <a16:creationId xmlns:a16="http://schemas.microsoft.com/office/drawing/2014/main" id="{8E1DE4DB-F6E2-C89F-5ACF-D8AEF6835410}"/>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3B9B894C-8F61-8E15-C771-453CB890D133}"/>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321724552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A5A97-2DF8-8DA3-FC36-9F77D6B64918}"/>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97E9E43-D48C-1DAB-2060-E5C85687B88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EB4033-9D73-519E-7E30-FF96EC7E6687}"/>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EB94B2-BB30-6916-6F13-8C6F1127FB54}"/>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6" name="Footer Placeholder 5">
            <a:extLst>
              <a:ext uri="{FF2B5EF4-FFF2-40B4-BE49-F238E27FC236}">
                <a16:creationId xmlns:a16="http://schemas.microsoft.com/office/drawing/2014/main" id="{7111C32B-FFEB-1D71-972A-74F973000CFD}"/>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B7FB754-A42E-913A-30E7-D1D64220AF94}"/>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58331229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EB93C-B8CC-192F-F4D4-14DD09F159D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93FFFC-D097-7A3C-9B27-4169E5D220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5BA175F-A2F1-4871-B619-8EAF60D091A4}"/>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5" name="Footer Placeholder 4">
            <a:extLst>
              <a:ext uri="{FF2B5EF4-FFF2-40B4-BE49-F238E27FC236}">
                <a16:creationId xmlns:a16="http://schemas.microsoft.com/office/drawing/2014/main" id="{10E92E78-2B37-7E81-C16C-F7D2AA7A9780}"/>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B5D31080-4D78-E707-63D9-0CB9CF77F6B0}"/>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42673306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C4E70A-0389-6F37-8BBC-900DDF177198}"/>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672F7C-57BB-2F58-AF49-26095F309F98}"/>
              </a:ext>
            </a:extLst>
          </p:cNvPr>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F25683-CA9A-2230-C806-D921333F5817}"/>
              </a:ext>
            </a:extLst>
          </p:cNvPr>
          <p:cNvSpPr>
            <a:spLocks noGrp="1"/>
          </p:cNvSpPr>
          <p:nvPr>
            <p:ph type="dt" sz="half" idx="10"/>
          </p:nvPr>
        </p:nvSpPr>
        <p:spPr/>
        <p:txBody>
          <a:bodyPr/>
          <a:lstStyle/>
          <a:p>
            <a:fld id="{4B4D5E87-90DB-440B-8FB5-6CD00BC97E27}" type="datetimeFigureOut">
              <a:rPr lang="en-GB" smtClean="0"/>
              <a:t>01/10/2025</a:t>
            </a:fld>
            <a:endParaRPr lang="en-GB"/>
          </a:p>
        </p:txBody>
      </p:sp>
      <p:sp>
        <p:nvSpPr>
          <p:cNvPr id="5" name="Footer Placeholder 4">
            <a:extLst>
              <a:ext uri="{FF2B5EF4-FFF2-40B4-BE49-F238E27FC236}">
                <a16:creationId xmlns:a16="http://schemas.microsoft.com/office/drawing/2014/main" id="{D2D89F68-C246-A91F-71E6-3514CF4F8E92}"/>
              </a:ext>
            </a:extLst>
          </p:cNvPr>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A5D5057-1D1C-8543-6299-09EFF070391B}"/>
              </a:ext>
            </a:extLst>
          </p:cNvPr>
          <p:cNvSpPr>
            <a:spLocks noGrp="1"/>
          </p:cNvSpPr>
          <p:nvPr>
            <p:ph type="sldNum" sz="quarter" idx="12"/>
          </p:nvPr>
        </p:nvSpPr>
        <p:spPr>
          <a:xfrm>
            <a:off x="8610600" y="6356351"/>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9986214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0C2F-C9FF-F920-AB51-687B47F4AD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E4BA437-F0F5-9AC0-EDEC-94B426A156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5F96EBE-B098-CFDE-8157-F1F7647D28A1}"/>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059E49B3-114C-5F8B-C22C-583B3476BF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44588F-3A22-9DB5-952F-0D347BA69A61}"/>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589165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D773-EA98-FCB5-521B-4672341253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DF74DC-F8A7-76B3-0ADD-FE1EB7A9AC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2D74C1-1EA1-9B9B-6F0D-69DF284B6EAF}"/>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D63950C3-A7CC-3EEC-92C6-B3EAA14A4D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D417CF-1E53-D2A8-82CB-2C6061D0D960}"/>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39010324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9457-682F-D635-A4A6-449A6C3627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6C5E7D-FCC7-1C96-92CE-42EC9C01B5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E55893-E588-EC78-17CE-4C3056669738}"/>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60CF1462-D74E-1E6F-A68F-8C4CD2ED2E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1C3F9-E7A6-5EEA-398D-C774F6897BA7}"/>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2522472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35852" y="5198401"/>
            <a:ext cx="1714938" cy="1438659"/>
          </a:xfrm>
          <a:prstGeom prst="rect">
            <a:avLst/>
          </a:prstGeom>
        </p:spPr>
      </p:pic>
    </p:spTree>
    <p:extLst>
      <p:ext uri="{BB962C8B-B14F-4D97-AF65-F5344CB8AC3E}">
        <p14:creationId xmlns:p14="http://schemas.microsoft.com/office/powerpoint/2010/main" val="2715987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0879-A897-E0C1-FFFD-061FE72CD8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7A18C0-282B-2D97-1A2B-ACE72DF733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6E52FFF-B870-8F9C-EC51-1957B5900C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4B3009-0A89-8112-554C-F0913F66CDD5}"/>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6" name="Footer Placeholder 5">
            <a:extLst>
              <a:ext uri="{FF2B5EF4-FFF2-40B4-BE49-F238E27FC236}">
                <a16:creationId xmlns:a16="http://schemas.microsoft.com/office/drawing/2014/main" id="{7A2FE5F5-FBA0-F274-8285-9F547CFC994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F65D24-0361-93B2-71B9-6DFDB2C4BC05}"/>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5145672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8530E-3BE9-45A6-B2D4-C9EE86CEB3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8BB406-A97B-71D0-4821-3E105B43F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84F472-81BA-CCDE-51C6-8A040B22F0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C8C766-8660-0DF2-7B6B-65010BE1CA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00CEC-02FE-8CEF-8205-23CC3F1695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4E6731-C6D4-CF26-ABF0-569FCAB9B1B5}"/>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8" name="Footer Placeholder 7">
            <a:extLst>
              <a:ext uri="{FF2B5EF4-FFF2-40B4-BE49-F238E27FC236}">
                <a16:creationId xmlns:a16="http://schemas.microsoft.com/office/drawing/2014/main" id="{98099C7C-1B38-E171-319C-81EDAB44668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AE623A-694E-C031-73DA-B9F28D391F2B}"/>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21820846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F63DA-CE35-A199-7C3E-C9B1BD106F0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05F7916-2A06-2BCE-342D-D7969D6AC158}"/>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4" name="Footer Placeholder 3">
            <a:extLst>
              <a:ext uri="{FF2B5EF4-FFF2-40B4-BE49-F238E27FC236}">
                <a16:creationId xmlns:a16="http://schemas.microsoft.com/office/drawing/2014/main" id="{0CFF9EAA-1507-8B77-1051-033C46B86F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9992F9B-2008-5E37-75E3-280EFC22E3AA}"/>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377325327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9F25B-6FD7-2795-8363-758A68071FB0}"/>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3" name="Footer Placeholder 2">
            <a:extLst>
              <a:ext uri="{FF2B5EF4-FFF2-40B4-BE49-F238E27FC236}">
                <a16:creationId xmlns:a16="http://schemas.microsoft.com/office/drawing/2014/main" id="{7EEE4AC6-F1A7-156D-99CB-7C6526F499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C19207-9F32-3C6A-789C-ED76B30E9FA7}"/>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19469269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1B7C-50C4-7EBE-F59D-5E7F6CA3A2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BFF744-C790-801A-4CFA-CE72231A1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73E54FE-1462-699B-AE0E-D11B5E8DE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03B6B-7EA1-DDBC-A4FE-F5367510F76E}"/>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6" name="Footer Placeholder 5">
            <a:extLst>
              <a:ext uri="{FF2B5EF4-FFF2-40B4-BE49-F238E27FC236}">
                <a16:creationId xmlns:a16="http://schemas.microsoft.com/office/drawing/2014/main" id="{8B2123ED-33B6-A86E-53EC-21C91377E7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4DB0382-C1FF-AD3C-1D0F-53DEB31F1007}"/>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8005119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B1FE4-95DB-0643-BF8B-27E8984C69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F9BCB76-7656-7F2E-7CA2-A2E760051D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EB8BE37-2C00-93BC-48A2-E2DB880B0C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FC2357-5214-F8D0-2D3B-E4B7FBC6830F}"/>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6" name="Footer Placeholder 5">
            <a:extLst>
              <a:ext uri="{FF2B5EF4-FFF2-40B4-BE49-F238E27FC236}">
                <a16:creationId xmlns:a16="http://schemas.microsoft.com/office/drawing/2014/main" id="{E11AB241-1689-3C8D-6AEC-423218495B1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AC63F8-E87A-FC85-CBB6-2AA37B9D59D0}"/>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11134760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2778-924F-DC99-7D5B-73153B2B350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F4F13E-7005-564E-D58A-1CB80FDDC4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79EE99-2414-1DED-BFE4-098331E3F267}"/>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A8E74658-CEAF-24A9-7271-69892F8C93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83B888-247C-1AEF-FF28-B2C8BBB1CA0E}"/>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103738679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9F29AB-A384-1E45-CE01-6403B8D9CAE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B795120-0F90-5E3E-C008-CAB36ACB8D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975B4AA-B6CF-3E48-8182-3314D7BD026E}"/>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12F9D942-CAD3-01AB-76F2-8E4F7FC173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235CB7-D58C-DEBB-B739-08286461652F}"/>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1886166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2566-6CDB-C3C0-2BC0-F901EFE456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7FAB36-0834-AF75-BD1A-FC1DD6635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A46B92-F9E8-0454-287F-28128D84F1F8}"/>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9E1F8171-631F-1B74-D50B-ED5919FEA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75FB0-4345-5153-DE01-AFAF9C0E3FF7}"/>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9963866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B719-AA82-04D2-D680-BFA911CF7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8EA68B-6711-8D4E-6EB3-E4A0CB4B0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D92554-58DB-8CF5-605E-D603F6B42AFB}"/>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F3FAB7CA-261F-C84C-1E85-4A8982A2B7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723205-031F-E03C-996B-8FFA837DDAB5}"/>
              </a:ext>
            </a:extLst>
          </p:cNvPr>
          <p:cNvSpPr>
            <a:spLocks noGrp="1"/>
          </p:cNvSpPr>
          <p:nvPr>
            <p:ph type="sldNum" sz="quarter" idx="12"/>
          </p:nvPr>
        </p:nvSpPr>
        <p:spPr/>
        <p:txBody>
          <a:bodyPr/>
          <a:lstStyle/>
          <a:p>
            <a:fld id="{E78ED102-2ABD-4160-BDE1-2125844DC5A0}" type="slidenum">
              <a:rPr lang="en-GB" smtClean="0"/>
              <a:t>‹#›</a:t>
            </a:fld>
            <a:endParaRPr lang="en-GB"/>
          </a:p>
        </p:txBody>
      </p:sp>
      <p:pic>
        <p:nvPicPr>
          <p:cNvPr id="7" name="Picture 6" descr="A logo with orange dots&#10;&#10;Description automatically generated">
            <a:extLst>
              <a:ext uri="{FF2B5EF4-FFF2-40B4-BE49-F238E27FC236}">
                <a16:creationId xmlns:a16="http://schemas.microsoft.com/office/drawing/2014/main" id="{CEF68C31-2874-5A23-EF69-0C2D55801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116639"/>
            <a:ext cx="2286736" cy="741362"/>
          </a:xfrm>
          <a:prstGeom prst="rect">
            <a:avLst/>
          </a:prstGeom>
        </p:spPr>
      </p:pic>
    </p:spTree>
    <p:extLst>
      <p:ext uri="{BB962C8B-B14F-4D97-AF65-F5344CB8AC3E}">
        <p14:creationId xmlns:p14="http://schemas.microsoft.com/office/powerpoint/2010/main" val="26320221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2713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7CBF-65BE-D9B1-F261-43C6F853A9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D78CF5-F510-03C4-6081-FB4189CA56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759EA6-019D-3EC9-6321-28ADFCD5062D}"/>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01A19FF6-D2B8-14D5-386E-0089A775B4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5172C-85E0-8CCA-37B8-39D79C2BF3DB}"/>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64346159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C680-9DB1-88B0-C4A3-FE6DC25A90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7A88CB-8CF5-A9FF-2711-EAF273624B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162CA5-4C19-03A9-A17F-2B374B62F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05FA66-17E4-FADC-F7DD-D17106E70AB2}"/>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FBE70703-1850-E4AF-ECD0-164C1A6FB5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030846-0C99-2D73-1406-87C7CD6B5C74}"/>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84634573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D96C-0AFC-F30E-FB48-D9FA6B279F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167202-714F-3F23-3F69-983776915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2912D-1563-9E29-63C9-74929FCAC1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70B4C3-FFB6-7908-EC06-E56651E24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DA887-176D-27E9-A54B-540BCA706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1EE77F-B12B-3858-9741-D0161630FF72}"/>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8" name="Footer Placeholder 7">
            <a:extLst>
              <a:ext uri="{FF2B5EF4-FFF2-40B4-BE49-F238E27FC236}">
                <a16:creationId xmlns:a16="http://schemas.microsoft.com/office/drawing/2014/main" id="{836D2173-F156-6616-5F22-A0E456433F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1E436-6B0D-0522-91CB-6AFFF2936437}"/>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518309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7AD8-3B71-F539-0450-89D96EAC72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8C0294-EA5A-1724-D02F-6F22B2C069D5}"/>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4" name="Footer Placeholder 3">
            <a:extLst>
              <a:ext uri="{FF2B5EF4-FFF2-40B4-BE49-F238E27FC236}">
                <a16:creationId xmlns:a16="http://schemas.microsoft.com/office/drawing/2014/main" id="{37F7D5DF-9850-4A16-D699-58A6D6E5B9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54860-7313-C743-8623-7ACD57582555}"/>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2165889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25AB1-B8B7-1F97-CFF8-B86B5B6661FA}"/>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3" name="Footer Placeholder 2">
            <a:extLst>
              <a:ext uri="{FF2B5EF4-FFF2-40B4-BE49-F238E27FC236}">
                <a16:creationId xmlns:a16="http://schemas.microsoft.com/office/drawing/2014/main" id="{08B2A7F2-B8FE-EE97-93A3-C2006FFCB8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2FCD4D-E5A2-814D-43EA-01A8DC1B9856}"/>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3746429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BBAF-7527-F9D5-A8A3-AC109B9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7EC8D-71E4-70C4-C563-1C8A46785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152CA4-DC13-D302-1AFD-818E89403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DFEDB-2340-4A9F-2557-3096A8075EA3}"/>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CA869F03-5E2E-30BB-F12A-FE055D43B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E74069-FCD6-2ACF-46F3-C0672AB80C98}"/>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21090893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45B2-6BCD-ABF8-8136-52F502FFC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2AB7DE-7F80-8B11-8D4E-E2805E41B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12F2AB-042C-407A-4FC1-1BB7B7FAD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77DA8-3E24-22E1-5F9A-8074315EB096}"/>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753BBAA3-F8F5-2415-7FAB-AEB362916E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A4CE2A-D04B-B98E-1913-A53A080A3583}"/>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12983873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C481-A841-B1F5-888A-BB1F378F17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73C760-8E20-022D-1F78-9EB0B04AE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F3A4FD-1248-7AC7-9A85-01ADD055F920}"/>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388A5678-07DB-BB3B-FB9B-77B741176F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56309-FA69-E35E-69FB-2B64A9A73571}"/>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190606782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1DD78-A98F-9FDA-D02B-1C6AD131D1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4EAF0A-E70F-E941-4204-24D142CD4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4AA024-4454-AB74-8CEE-4112FFACE476}"/>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D4ED7959-6537-2CAE-50B9-D62A7A686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781B12-46F4-1D57-6B65-BDD6C620C499}"/>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3703059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370803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34" indent="-360034">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983884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822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65431579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19951942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41612790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7457426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41176559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7644397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29428244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150306683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B4D5E87-90DB-440B-8FB5-6CD00BC97E27}" type="datetimeFigureOut">
              <a:rPr lang="en-GB" smtClean="0"/>
              <a:t>01/10/2025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87B905-2681-4E85-92EE-4593357815A3}" type="slidenum">
              <a:rPr lang="en-GB" smtClean="0"/>
              <a:t>‹#›</a:t>
            </a:fld>
            <a:endParaRPr lang="en-GB"/>
          </a:p>
        </p:txBody>
      </p:sp>
    </p:spTree>
    <p:extLst>
      <p:ext uri="{BB962C8B-B14F-4D97-AF65-F5344CB8AC3E}">
        <p14:creationId xmlns:p14="http://schemas.microsoft.com/office/powerpoint/2010/main" val="1289410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88493492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8E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DCA7-EF32-E177-A817-9E813350C3B7}"/>
              </a:ext>
            </a:extLst>
          </p:cNvPr>
          <p:cNvSpPr>
            <a:spLocks noGrp="1"/>
          </p:cNvSpPr>
          <p:nvPr>
            <p:ph type="ctrTitle"/>
          </p:nvPr>
        </p:nvSpPr>
        <p:spPr>
          <a:xfrm>
            <a:off x="1524000" y="1122363"/>
            <a:ext cx="6855229" cy="2387600"/>
          </a:xfrm>
        </p:spPr>
        <p:txBody>
          <a:bodyPr anchor="b"/>
          <a:lstStyle>
            <a:lvl1pPr algn="l">
              <a:defRPr sz="4500">
                <a:solidFill>
                  <a:schemeClr val="tx1"/>
                </a:solidFill>
                <a:latin typeface="Co Text" panose="020B0803060202020204" pitchFamily="34" charset="0"/>
                <a:cs typeface="Co Text" panose="020B080306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AD2D102-6CF4-A713-7228-6BDE0E860F33}"/>
              </a:ext>
            </a:extLst>
          </p:cNvPr>
          <p:cNvSpPr>
            <a:spLocks noGrp="1"/>
          </p:cNvSpPr>
          <p:nvPr>
            <p:ph type="subTitle" idx="1"/>
          </p:nvPr>
        </p:nvSpPr>
        <p:spPr>
          <a:xfrm>
            <a:off x="1524000" y="3602038"/>
            <a:ext cx="6855229" cy="1655762"/>
          </a:xfrm>
        </p:spPr>
        <p:txBody>
          <a:bodyPr/>
          <a:lstStyle>
            <a:lvl1pPr marL="0" indent="0" algn="l">
              <a:buNone/>
              <a:defRPr sz="1800">
                <a:solidFill>
                  <a:schemeClr val="tx1"/>
                </a:solidFill>
                <a:latin typeface="Metropolis" panose="000008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7" name="Oval 6">
            <a:extLst>
              <a:ext uri="{FF2B5EF4-FFF2-40B4-BE49-F238E27FC236}">
                <a16:creationId xmlns:a16="http://schemas.microsoft.com/office/drawing/2014/main" id="{F617B86B-C070-E987-F2A0-AE5D36ADB08B}"/>
              </a:ext>
            </a:extLst>
          </p:cNvPr>
          <p:cNvSpPr/>
          <p:nvPr/>
        </p:nvSpPr>
        <p:spPr>
          <a:xfrm>
            <a:off x="8460419" y="407205"/>
            <a:ext cx="3507290" cy="337468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F4D76993-8BBA-3BE7-CECF-56EB2F13E1B6}"/>
              </a:ext>
            </a:extLst>
          </p:cNvPr>
          <p:cNvSpPr/>
          <p:nvPr/>
        </p:nvSpPr>
        <p:spPr>
          <a:xfrm>
            <a:off x="4156360" y="448199"/>
            <a:ext cx="1543103" cy="1398355"/>
          </a:xfrm>
          <a:prstGeom prst="ellipse">
            <a:avLst/>
          </a:prstGeom>
          <a:solidFill>
            <a:srgbClr val="BFD2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9" name="Oval 8">
            <a:extLst>
              <a:ext uri="{FF2B5EF4-FFF2-40B4-BE49-F238E27FC236}">
                <a16:creationId xmlns:a16="http://schemas.microsoft.com/office/drawing/2014/main" id="{73DC11AF-CC9B-F6D2-5851-D0362A32C849}"/>
              </a:ext>
            </a:extLst>
          </p:cNvPr>
          <p:cNvSpPr/>
          <p:nvPr/>
        </p:nvSpPr>
        <p:spPr>
          <a:xfrm>
            <a:off x="592973" y="4110643"/>
            <a:ext cx="1152000" cy="1038405"/>
          </a:xfrm>
          <a:prstGeom prst="ellipse">
            <a:avLst/>
          </a:prstGeom>
          <a:solidFill>
            <a:srgbClr val="2249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p>
        </p:txBody>
      </p:sp>
      <p:pic>
        <p:nvPicPr>
          <p:cNvPr id="6" name="Picture 5" descr="A logo for a health academy&#10;&#10;Description automatically generated">
            <a:extLst>
              <a:ext uri="{FF2B5EF4-FFF2-40B4-BE49-F238E27FC236}">
                <a16:creationId xmlns:a16="http://schemas.microsoft.com/office/drawing/2014/main" id="{E4AD82F3-DCF8-BF1B-9616-FB1D37AB11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4607" y="1319637"/>
            <a:ext cx="3130760" cy="1534895"/>
          </a:xfrm>
          <a:prstGeom prst="rect">
            <a:avLst/>
          </a:prstGeom>
        </p:spPr>
      </p:pic>
    </p:spTree>
    <p:extLst>
      <p:ext uri="{BB962C8B-B14F-4D97-AF65-F5344CB8AC3E}">
        <p14:creationId xmlns:p14="http://schemas.microsoft.com/office/powerpoint/2010/main" val="604339196"/>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6D4-C718-400A-4230-771347C3EB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A33D2E-3777-D840-BFAF-27D09CFD4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498781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58BA-3A11-33C9-1AFF-DCDD5CA18E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6A823-4BC8-458F-7A4B-FBF5C7F04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29EFE-8662-F676-F257-72811FFCFE2A}"/>
              </a:ext>
            </a:extLst>
          </p:cNvPr>
          <p:cNvSpPr>
            <a:spLocks noGrp="1"/>
          </p:cNvSpPr>
          <p:nvPr>
            <p:ph sz="half" idx="2"/>
          </p:nvPr>
        </p:nvSpPr>
        <p:spPr>
          <a:xfrm>
            <a:off x="6172203" y="1825626"/>
            <a:ext cx="5181600" cy="2812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8985776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5198-83DD-A61F-A2FE-767E58E257D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20C9D9-6CDE-962F-7290-3E9B8E31FEC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39F6D-FC15-ADA4-CD01-19E2CA3379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39BE37-875D-5EDB-66A0-2528A08849B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E9B31-AA5E-12F1-7DEE-E200234B13D0}"/>
              </a:ext>
            </a:extLst>
          </p:cNvPr>
          <p:cNvSpPr>
            <a:spLocks noGrp="1"/>
          </p:cNvSpPr>
          <p:nvPr>
            <p:ph sz="quarter" idx="4"/>
          </p:nvPr>
        </p:nvSpPr>
        <p:spPr>
          <a:xfrm>
            <a:off x="6172201" y="2505075"/>
            <a:ext cx="5183188" cy="2150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45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7B5-9C00-EF30-8A21-275B481F3F6A}"/>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5D5E3E27-5A18-7294-7199-4B7FFBC7C606}"/>
              </a:ext>
            </a:extLst>
          </p:cNvPr>
          <p:cNvSpPr/>
          <p:nvPr userDrawn="1"/>
        </p:nvSpPr>
        <p:spPr>
          <a:xfrm>
            <a:off x="0" y="365127"/>
            <a:ext cx="12192000" cy="945199"/>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4188917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C87-C8CC-2B2D-993C-92F33177592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B9798D-5B14-0FD9-4AD5-71BE7D38F68F}"/>
              </a:ext>
            </a:extLst>
          </p:cNvPr>
          <p:cNvSpPr>
            <a:spLocks noGrp="1"/>
          </p:cNvSpPr>
          <p:nvPr>
            <p:ph idx="1"/>
          </p:nvPr>
        </p:nvSpPr>
        <p:spPr>
          <a:xfrm>
            <a:off x="5183188" y="987427"/>
            <a:ext cx="6172200" cy="37175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2140B2-8AB7-B1F1-710C-6C61FCDFD3C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84531705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E9CA-E31A-0DAF-B86A-BFE227B61BF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7256D4-E32F-1336-609F-974AE17C9DD9}"/>
              </a:ext>
            </a:extLst>
          </p:cNvPr>
          <p:cNvSpPr>
            <a:spLocks noGrp="1"/>
          </p:cNvSpPr>
          <p:nvPr>
            <p:ph type="pic" idx="1"/>
          </p:nvPr>
        </p:nvSpPr>
        <p:spPr>
          <a:xfrm>
            <a:off x="5183188" y="987427"/>
            <a:ext cx="6172200" cy="3700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575599F9-3B2D-9CF2-8269-F3ACBBB4627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95554217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8E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DDCA7-EF32-E177-A817-9E813350C3B7}"/>
              </a:ext>
            </a:extLst>
          </p:cNvPr>
          <p:cNvSpPr>
            <a:spLocks noGrp="1"/>
          </p:cNvSpPr>
          <p:nvPr>
            <p:ph type="ctrTitle"/>
          </p:nvPr>
        </p:nvSpPr>
        <p:spPr>
          <a:xfrm>
            <a:off x="1524000" y="1122363"/>
            <a:ext cx="6855229" cy="2387600"/>
          </a:xfrm>
        </p:spPr>
        <p:txBody>
          <a:bodyPr anchor="b"/>
          <a:lstStyle>
            <a:lvl1pPr algn="l">
              <a:defRPr sz="4500">
                <a:solidFill>
                  <a:schemeClr val="tx1"/>
                </a:solidFill>
                <a:latin typeface="Co Text" panose="020B0803060202020204" pitchFamily="34" charset="0"/>
                <a:cs typeface="Co Text" panose="020B0803060202020204"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5AD2D102-6CF4-A713-7228-6BDE0E860F33}"/>
              </a:ext>
            </a:extLst>
          </p:cNvPr>
          <p:cNvSpPr>
            <a:spLocks noGrp="1"/>
          </p:cNvSpPr>
          <p:nvPr>
            <p:ph type="subTitle" idx="1"/>
          </p:nvPr>
        </p:nvSpPr>
        <p:spPr>
          <a:xfrm>
            <a:off x="1524000" y="3602038"/>
            <a:ext cx="6855229" cy="1655762"/>
          </a:xfrm>
        </p:spPr>
        <p:txBody>
          <a:bodyPr/>
          <a:lstStyle>
            <a:lvl1pPr marL="0" indent="0" algn="l">
              <a:buNone/>
              <a:defRPr sz="1800">
                <a:solidFill>
                  <a:schemeClr val="tx1"/>
                </a:solidFill>
                <a:latin typeface="Metropolis" panose="00000800000000000000" pitchFamily="50"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7" name="Oval 6">
            <a:extLst>
              <a:ext uri="{FF2B5EF4-FFF2-40B4-BE49-F238E27FC236}">
                <a16:creationId xmlns:a16="http://schemas.microsoft.com/office/drawing/2014/main" id="{F617B86B-C070-E987-F2A0-AE5D36ADB08B}"/>
              </a:ext>
            </a:extLst>
          </p:cNvPr>
          <p:cNvSpPr/>
          <p:nvPr/>
        </p:nvSpPr>
        <p:spPr>
          <a:xfrm>
            <a:off x="8460419" y="407205"/>
            <a:ext cx="3507290" cy="3374681"/>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a:extLst>
              <a:ext uri="{FF2B5EF4-FFF2-40B4-BE49-F238E27FC236}">
                <a16:creationId xmlns:a16="http://schemas.microsoft.com/office/drawing/2014/main" id="{F4D76993-8BBA-3BE7-CECF-56EB2F13E1B6}"/>
              </a:ext>
            </a:extLst>
          </p:cNvPr>
          <p:cNvSpPr/>
          <p:nvPr/>
        </p:nvSpPr>
        <p:spPr>
          <a:xfrm>
            <a:off x="4156360" y="448199"/>
            <a:ext cx="1543103" cy="1398355"/>
          </a:xfrm>
          <a:prstGeom prst="ellipse">
            <a:avLst/>
          </a:prstGeom>
          <a:solidFill>
            <a:srgbClr val="BFD22B"/>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1800"/>
          </a:p>
        </p:txBody>
      </p:sp>
      <p:sp>
        <p:nvSpPr>
          <p:cNvPr id="9" name="Oval 8">
            <a:extLst>
              <a:ext uri="{FF2B5EF4-FFF2-40B4-BE49-F238E27FC236}">
                <a16:creationId xmlns:a16="http://schemas.microsoft.com/office/drawing/2014/main" id="{73DC11AF-CC9B-F6D2-5851-D0362A32C849}"/>
              </a:ext>
            </a:extLst>
          </p:cNvPr>
          <p:cNvSpPr/>
          <p:nvPr/>
        </p:nvSpPr>
        <p:spPr>
          <a:xfrm>
            <a:off x="592973" y="4110643"/>
            <a:ext cx="1152000" cy="1038405"/>
          </a:xfrm>
          <a:prstGeom prst="ellipse">
            <a:avLst/>
          </a:prstGeom>
          <a:solidFill>
            <a:srgbClr val="22494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sz="1800"/>
          </a:p>
        </p:txBody>
      </p:sp>
      <p:pic>
        <p:nvPicPr>
          <p:cNvPr id="6" name="Picture 5" descr="A logo for a health academy&#10;&#10;Description automatically generated">
            <a:extLst>
              <a:ext uri="{FF2B5EF4-FFF2-40B4-BE49-F238E27FC236}">
                <a16:creationId xmlns:a16="http://schemas.microsoft.com/office/drawing/2014/main" id="{E4AD82F3-DCF8-BF1B-9616-FB1D37AB11B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64607" y="1319637"/>
            <a:ext cx="3130760" cy="1534895"/>
          </a:xfrm>
          <a:prstGeom prst="rect">
            <a:avLst/>
          </a:prstGeom>
        </p:spPr>
      </p:pic>
    </p:spTree>
    <p:extLst>
      <p:ext uri="{BB962C8B-B14F-4D97-AF65-F5344CB8AC3E}">
        <p14:creationId xmlns:p14="http://schemas.microsoft.com/office/powerpoint/2010/main" val="2197746732"/>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06D4-C718-400A-4230-771347C3EBA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DA33D2E-3777-D840-BFAF-27D09CFD48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66571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D58BA-3A11-33C9-1AFF-DCDD5CA18E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86A823-4BC8-458F-7A4B-FBF5C7F04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AC29EFE-8662-F676-F257-72811FFCFE2A}"/>
              </a:ext>
            </a:extLst>
          </p:cNvPr>
          <p:cNvSpPr>
            <a:spLocks noGrp="1"/>
          </p:cNvSpPr>
          <p:nvPr>
            <p:ph sz="half" idx="2"/>
          </p:nvPr>
        </p:nvSpPr>
        <p:spPr>
          <a:xfrm>
            <a:off x="6172203" y="1825626"/>
            <a:ext cx="5181600" cy="28128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98350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7217065"/>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35198-83DD-A61F-A2FE-767E58E257DE}"/>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20C9D9-6CDE-962F-7290-3E9B8E31FECF}"/>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639F6D-FC15-ADA4-CD01-19E2CA337983}"/>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339BE37-875D-5EDB-66A0-2528A08849B1}"/>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29E9B31-AA5E-12F1-7DEE-E200234B13D0}"/>
              </a:ext>
            </a:extLst>
          </p:cNvPr>
          <p:cNvSpPr>
            <a:spLocks noGrp="1"/>
          </p:cNvSpPr>
          <p:nvPr>
            <p:ph sz="quarter" idx="4"/>
          </p:nvPr>
        </p:nvSpPr>
        <p:spPr>
          <a:xfrm>
            <a:off x="6172201" y="2505075"/>
            <a:ext cx="5183188" cy="21500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15839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617B5-9C00-EF30-8A21-275B481F3F6A}"/>
              </a:ext>
            </a:extLst>
          </p:cNvPr>
          <p:cNvSpPr>
            <a:spLocks noGrp="1"/>
          </p:cNvSpPr>
          <p:nvPr>
            <p:ph type="title"/>
          </p:nvPr>
        </p:nvSpPr>
        <p:spPr/>
        <p:txBody>
          <a:bodyPr/>
          <a:lstStyle/>
          <a:p>
            <a:r>
              <a:rPr lang="en-US"/>
              <a:t>Click to edit Master title style</a:t>
            </a:r>
            <a:endParaRPr lang="en-GB"/>
          </a:p>
        </p:txBody>
      </p:sp>
      <p:sp>
        <p:nvSpPr>
          <p:cNvPr id="3" name="Rectangle 2">
            <a:extLst>
              <a:ext uri="{FF2B5EF4-FFF2-40B4-BE49-F238E27FC236}">
                <a16:creationId xmlns:a16="http://schemas.microsoft.com/office/drawing/2014/main" id="{5D5E3E27-5A18-7294-7199-4B7FFBC7C606}"/>
              </a:ext>
            </a:extLst>
          </p:cNvPr>
          <p:cNvSpPr/>
          <p:nvPr userDrawn="1"/>
        </p:nvSpPr>
        <p:spPr>
          <a:xfrm>
            <a:off x="0" y="365127"/>
            <a:ext cx="12192000" cy="945199"/>
          </a:xfrm>
          <a:prstGeom prst="rect">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353903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A3C87-C8CC-2B2D-993C-92F33177592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B9798D-5B14-0FD9-4AD5-71BE7D38F68F}"/>
              </a:ext>
            </a:extLst>
          </p:cNvPr>
          <p:cNvSpPr>
            <a:spLocks noGrp="1"/>
          </p:cNvSpPr>
          <p:nvPr>
            <p:ph idx="1"/>
          </p:nvPr>
        </p:nvSpPr>
        <p:spPr>
          <a:xfrm>
            <a:off x="5183188" y="987427"/>
            <a:ext cx="6172200" cy="371757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82140B2-8AB7-B1F1-710C-6C61FCDFD3C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408481456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E9CA-E31A-0DAF-B86A-BFE227B61BF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77256D4-E32F-1336-609F-974AE17C9DD9}"/>
              </a:ext>
            </a:extLst>
          </p:cNvPr>
          <p:cNvSpPr>
            <a:spLocks noGrp="1"/>
          </p:cNvSpPr>
          <p:nvPr>
            <p:ph type="pic" idx="1"/>
          </p:nvPr>
        </p:nvSpPr>
        <p:spPr>
          <a:xfrm>
            <a:off x="5183188" y="987427"/>
            <a:ext cx="6172200" cy="3700952"/>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a:extLst>
              <a:ext uri="{FF2B5EF4-FFF2-40B4-BE49-F238E27FC236}">
                <a16:creationId xmlns:a16="http://schemas.microsoft.com/office/drawing/2014/main" id="{575599F9-3B2D-9CF2-8269-F3ACBBB4627A}"/>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1447209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69F25B-6FD7-2795-8363-758A68071FB0}"/>
              </a:ext>
            </a:extLst>
          </p:cNvPr>
          <p:cNvSpPr>
            <a:spLocks noGrp="1"/>
          </p:cNvSpPr>
          <p:nvPr>
            <p:ph type="dt" sz="half" idx="10"/>
          </p:nvPr>
        </p:nvSpPr>
        <p:spPr/>
        <p:txBody>
          <a:bodyPr/>
          <a:lstStyle/>
          <a:p>
            <a:fld id="{3ADF4A42-B418-4D86-9809-A6FEA0BE93D9}" type="datetimeFigureOut">
              <a:rPr lang="en-GB" smtClean="0"/>
              <a:t>01/10/2025</a:t>
            </a:fld>
            <a:endParaRPr lang="en-GB"/>
          </a:p>
        </p:txBody>
      </p:sp>
      <p:sp>
        <p:nvSpPr>
          <p:cNvPr id="3" name="Footer Placeholder 2">
            <a:extLst>
              <a:ext uri="{FF2B5EF4-FFF2-40B4-BE49-F238E27FC236}">
                <a16:creationId xmlns:a16="http://schemas.microsoft.com/office/drawing/2014/main" id="{7EEE4AC6-F1A7-156D-99CB-7C6526F499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6C19207-9F32-3C6A-789C-ED76B30E9FA7}"/>
              </a:ext>
            </a:extLst>
          </p:cNvPr>
          <p:cNvSpPr>
            <a:spLocks noGrp="1"/>
          </p:cNvSpPr>
          <p:nvPr>
            <p:ph type="sldNum" sz="quarter" idx="12"/>
          </p:nvPr>
        </p:nvSpPr>
        <p:spPr/>
        <p:txBody>
          <a:bodyPr/>
          <a:lstStyle/>
          <a:p>
            <a:fld id="{C6413039-CDC0-4AB1-875B-84F68364F9FE}" type="slidenum">
              <a:rPr lang="en-GB" smtClean="0"/>
              <a:t>‹#›</a:t>
            </a:fld>
            <a:endParaRPr lang="en-GB"/>
          </a:p>
        </p:txBody>
      </p:sp>
    </p:spTree>
    <p:extLst>
      <p:ext uri="{BB962C8B-B14F-4D97-AF65-F5344CB8AC3E}">
        <p14:creationId xmlns:p14="http://schemas.microsoft.com/office/powerpoint/2010/main" val="287719600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14192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552A33-2E2C-424E-AF9C-AE8A1F494C4F}"/>
              </a:ext>
            </a:extLst>
          </p:cNvPr>
          <p:cNvSpPr>
            <a:spLocks noGrp="1"/>
          </p:cNvSpPr>
          <p:nvPr>
            <p:ph type="ctrTitle"/>
          </p:nvPr>
        </p:nvSpPr>
        <p:spPr>
          <a:xfrm>
            <a:off x="1524000" y="1122363"/>
            <a:ext cx="9144000" cy="2387600"/>
          </a:xfrm>
        </p:spPr>
        <p:txBody>
          <a:bodyPr anchor="b"/>
          <a:lstStyle>
            <a:lvl1pPr algn="ctr">
              <a:defRPr sz="4875"/>
            </a:lvl1pPr>
          </a:lstStyle>
          <a:p>
            <a:r>
              <a:rPr lang="es-ES"/>
              <a:t>Haga clic para modificar el estilo de título del patrón</a:t>
            </a:r>
          </a:p>
        </p:txBody>
      </p:sp>
      <p:sp>
        <p:nvSpPr>
          <p:cNvPr id="3" name="Subtítulo 2">
            <a:extLst>
              <a:ext uri="{FF2B5EF4-FFF2-40B4-BE49-F238E27FC236}">
                <a16:creationId xmlns:a16="http://schemas.microsoft.com/office/drawing/2014/main" id="{7632D8BF-133F-4607-9703-2C96E07EB08D}"/>
              </a:ext>
            </a:extLst>
          </p:cNvPr>
          <p:cNvSpPr>
            <a:spLocks noGrp="1"/>
          </p:cNvSpPr>
          <p:nvPr>
            <p:ph type="subTitle" idx="1"/>
          </p:nvPr>
        </p:nvSpPr>
        <p:spPr>
          <a:xfrm>
            <a:off x="1524000" y="3602038"/>
            <a:ext cx="91440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442197A-1239-4798-83C6-F670C84E7A99}"/>
              </a:ext>
            </a:extLst>
          </p:cNvPr>
          <p:cNvSpPr>
            <a:spLocks noGrp="1"/>
          </p:cNvSpPr>
          <p:nvPr>
            <p:ph type="dt" sz="half" idx="10"/>
          </p:nvPr>
        </p:nvSpPr>
        <p:spPr/>
        <p:txBody>
          <a:bodyPr/>
          <a:lstStyle/>
          <a:p>
            <a:fld id="{19A5AA9B-2C6E-4462-81DE-AE8EA4B2D291}" type="datetimeFigureOut">
              <a:rPr lang="es-ES" smtClean="0"/>
              <a:t>01/10/2025</a:t>
            </a:fld>
            <a:endParaRPr lang="es-ES"/>
          </a:p>
        </p:txBody>
      </p:sp>
      <p:sp>
        <p:nvSpPr>
          <p:cNvPr id="5" name="Marcador de pie de página 4">
            <a:extLst>
              <a:ext uri="{FF2B5EF4-FFF2-40B4-BE49-F238E27FC236}">
                <a16:creationId xmlns:a16="http://schemas.microsoft.com/office/drawing/2014/main" id="{5B5D98D2-1D0F-401C-A578-3D02F19CF4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7B90EA-DA99-4CE8-AC2F-434F001199D0}"/>
              </a:ext>
            </a:extLst>
          </p:cNvPr>
          <p:cNvSpPr>
            <a:spLocks noGrp="1"/>
          </p:cNvSpPr>
          <p:nvPr>
            <p:ph type="sldNum" sz="quarter" idx="12"/>
          </p:nvPr>
        </p:nvSpPr>
        <p:spPr/>
        <p:txBody>
          <a:bodyPr/>
          <a:lstStyle/>
          <a:p>
            <a:fld id="{EA57FA57-B0F6-42EE-A877-4EF89276CA01}" type="slidenum">
              <a:rPr lang="es-ES" smtClean="0"/>
              <a:t>‹#›</a:t>
            </a:fld>
            <a:endParaRPr lang="es-ES"/>
          </a:p>
        </p:txBody>
      </p:sp>
    </p:spTree>
    <p:extLst>
      <p:ext uri="{BB962C8B-B14F-4D97-AF65-F5344CB8AC3E}">
        <p14:creationId xmlns:p14="http://schemas.microsoft.com/office/powerpoint/2010/main" val="311587775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2566-6CDB-C3C0-2BC0-F901EFE456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27FAB36-0834-AF75-BD1A-FC1DD66359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0A46B92-F9E8-0454-287F-28128D84F1F8}"/>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9E1F8171-631F-1B74-D50B-ED5919FEA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75FB0-4345-5153-DE01-AFAF9C0E3FF7}"/>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1674987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CB719-AA82-04D2-D680-BFA911CF7A3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8EA68B-6711-8D4E-6EB3-E4A0CB4B0D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D92554-58DB-8CF5-605E-D603F6B42AFB}"/>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F3FAB7CA-261F-C84C-1E85-4A8982A2B7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723205-031F-E03C-996B-8FFA837DDAB5}"/>
              </a:ext>
            </a:extLst>
          </p:cNvPr>
          <p:cNvSpPr>
            <a:spLocks noGrp="1"/>
          </p:cNvSpPr>
          <p:nvPr>
            <p:ph type="sldNum" sz="quarter" idx="12"/>
          </p:nvPr>
        </p:nvSpPr>
        <p:spPr/>
        <p:txBody>
          <a:bodyPr/>
          <a:lstStyle/>
          <a:p>
            <a:fld id="{E78ED102-2ABD-4160-BDE1-2125844DC5A0}" type="slidenum">
              <a:rPr lang="en-GB" smtClean="0"/>
              <a:t>‹#›</a:t>
            </a:fld>
            <a:endParaRPr lang="en-GB"/>
          </a:p>
        </p:txBody>
      </p:sp>
      <p:pic>
        <p:nvPicPr>
          <p:cNvPr id="7" name="Picture 6" descr="A logo with orange dots&#10;&#10;Description automatically generated">
            <a:extLst>
              <a:ext uri="{FF2B5EF4-FFF2-40B4-BE49-F238E27FC236}">
                <a16:creationId xmlns:a16="http://schemas.microsoft.com/office/drawing/2014/main" id="{CEF68C31-2874-5A23-EF69-0C2D558013A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116639"/>
            <a:ext cx="2286736" cy="741362"/>
          </a:xfrm>
          <a:prstGeom prst="rect">
            <a:avLst/>
          </a:prstGeom>
        </p:spPr>
      </p:pic>
    </p:spTree>
    <p:extLst>
      <p:ext uri="{BB962C8B-B14F-4D97-AF65-F5344CB8AC3E}">
        <p14:creationId xmlns:p14="http://schemas.microsoft.com/office/powerpoint/2010/main" val="405339196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F7CBF-65BE-D9B1-F261-43C6F853A9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ED78CF5-F510-03C4-6081-FB4189CA56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759EA6-019D-3EC9-6321-28ADFCD5062D}"/>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01A19FF6-D2B8-14D5-386E-0089A775B4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65172C-85E0-8CCA-37B8-39D79C2BF3DB}"/>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59535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6606" y="5198401"/>
            <a:ext cx="2097028" cy="1438659"/>
          </a:xfrm>
          <a:prstGeom prst="rect">
            <a:avLst/>
          </a:prstGeom>
        </p:spPr>
      </p:pic>
    </p:spTree>
    <p:extLst>
      <p:ext uri="{BB962C8B-B14F-4D97-AF65-F5344CB8AC3E}">
        <p14:creationId xmlns:p14="http://schemas.microsoft.com/office/powerpoint/2010/main" val="1442103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4C680-9DB1-88B0-C4A3-FE6DC25A90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7A88CB-8CF5-A9FF-2711-EAF273624B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3162CA5-4C19-03A9-A17F-2B374B62F7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D05FA66-17E4-FADC-F7DD-D17106E70AB2}"/>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FBE70703-1850-E4AF-ECD0-164C1A6FB5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030846-0C99-2D73-1406-87C7CD6B5C74}"/>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1002606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D96C-0AFC-F30E-FB48-D9FA6B279F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167202-714F-3F23-3F69-98377691518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92912D-1563-9E29-63C9-74929FCAC1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70B4C3-FFB6-7908-EC06-E56651E24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DA887-176D-27E9-A54B-540BCA706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1EE77F-B12B-3858-9741-D0161630FF72}"/>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8" name="Footer Placeholder 7">
            <a:extLst>
              <a:ext uri="{FF2B5EF4-FFF2-40B4-BE49-F238E27FC236}">
                <a16:creationId xmlns:a16="http://schemas.microsoft.com/office/drawing/2014/main" id="{836D2173-F156-6616-5F22-A0E456433F8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C1E436-6B0D-0522-91CB-6AFFF2936437}"/>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28739297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7AD8-3B71-F539-0450-89D96EAC72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8C0294-EA5A-1724-D02F-6F22B2C069D5}"/>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4" name="Footer Placeholder 3">
            <a:extLst>
              <a:ext uri="{FF2B5EF4-FFF2-40B4-BE49-F238E27FC236}">
                <a16:creationId xmlns:a16="http://schemas.microsoft.com/office/drawing/2014/main" id="{37F7D5DF-9850-4A16-D699-58A6D6E5B98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C354860-7313-C743-8623-7ACD57582555}"/>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133732308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D25AB1-B8B7-1F97-CFF8-B86B5B6661FA}"/>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3" name="Footer Placeholder 2">
            <a:extLst>
              <a:ext uri="{FF2B5EF4-FFF2-40B4-BE49-F238E27FC236}">
                <a16:creationId xmlns:a16="http://schemas.microsoft.com/office/drawing/2014/main" id="{08B2A7F2-B8FE-EE97-93A3-C2006FFCB8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22FCD4D-E5A2-814D-43EA-01A8DC1B9856}"/>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4682988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BBAF-7527-F9D5-A8A3-AC109B9A6F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B47EC8D-71E4-70C4-C563-1C8A467852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152CA4-DC13-D302-1AFD-818E89403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DFEDB-2340-4A9F-2557-3096A8075EA3}"/>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CA869F03-5E2E-30BB-F12A-FE055D43BC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FE74069-FCD6-2ACF-46F3-C0672AB80C98}"/>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284148519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445B2-6BCD-ABF8-8136-52F502FFC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2AB7DE-7F80-8B11-8D4E-E2805E41BA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712F2AB-042C-407A-4FC1-1BB7B7FADE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77DA8-3E24-22E1-5F9A-8074315EB096}"/>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6" name="Footer Placeholder 5">
            <a:extLst>
              <a:ext uri="{FF2B5EF4-FFF2-40B4-BE49-F238E27FC236}">
                <a16:creationId xmlns:a16="http://schemas.microsoft.com/office/drawing/2014/main" id="{753BBAA3-F8F5-2415-7FAB-AEB362916E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A4CE2A-D04B-B98E-1913-A53A080A3583}"/>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18392358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C481-A841-B1F5-888A-BB1F378F17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973C760-8E20-022D-1F78-9EB0B04AE8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F3A4FD-1248-7AC7-9A85-01ADD055F920}"/>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388A5678-07DB-BB3B-FB9B-77B741176F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A56309-FA69-E35E-69FB-2B64A9A73571}"/>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783983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71DD78-A98F-9FDA-D02B-1C6AD131D1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94EAF0A-E70F-E941-4204-24D142CD4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4AA024-4454-AB74-8CEE-4112FFACE476}"/>
              </a:ext>
            </a:extLst>
          </p:cNvPr>
          <p:cNvSpPr>
            <a:spLocks noGrp="1"/>
          </p:cNvSpPr>
          <p:nvPr>
            <p:ph type="dt" sz="half" idx="10"/>
          </p:nvPr>
        </p:nvSpPr>
        <p:spPr/>
        <p:txBody>
          <a:body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D4ED7959-6537-2CAE-50B9-D62A7A686E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781B12-46F4-1D57-6B65-BDD6C620C499}"/>
              </a:ext>
            </a:extLst>
          </p:cNvPr>
          <p:cNvSpPr>
            <a:spLocks noGrp="1"/>
          </p:cNvSpPr>
          <p:nvPr>
            <p:ph type="sldNum" sz="quarter" idx="12"/>
          </p:nvPr>
        </p:nvSpPr>
        <p:spPr/>
        <p:txBody>
          <a:bodyPr/>
          <a:lstStyle/>
          <a:p>
            <a:fld id="{E78ED102-2ABD-4160-BDE1-2125844DC5A0}" type="slidenum">
              <a:rPr lang="en-GB" smtClean="0"/>
              <a:t>‹#›</a:t>
            </a:fld>
            <a:endParaRPr lang="en-GB"/>
          </a:p>
        </p:txBody>
      </p:sp>
    </p:spTree>
    <p:extLst>
      <p:ext uri="{BB962C8B-B14F-4D97-AF65-F5344CB8AC3E}">
        <p14:creationId xmlns:p14="http://schemas.microsoft.com/office/powerpoint/2010/main" val="3835958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0236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43509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00" indent="-360000">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7041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4157652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700851"/>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E35CF895-8EFA-481F-B1D5-08829CF532D1}" type="datetimeFigureOut">
              <a:rPr lang="en-GB" smtClean="0">
                <a:solidFill>
                  <a:prstClr val="black">
                    <a:tint val="75000"/>
                  </a:prstClr>
                </a:solidFill>
              </a:rPr>
              <a:pPr/>
              <a:t>01/10/2025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5D5C2769-1EE1-4A83-9B98-08BE2674E0C3}"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6924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6606" y="5198401"/>
            <a:ext cx="2097028" cy="1438659"/>
          </a:xfrm>
          <a:prstGeom prst="rect">
            <a:avLst/>
          </a:prstGeom>
        </p:spPr>
      </p:pic>
    </p:spTree>
    <p:extLst>
      <p:ext uri="{BB962C8B-B14F-4D97-AF65-F5344CB8AC3E}">
        <p14:creationId xmlns:p14="http://schemas.microsoft.com/office/powerpoint/2010/main" val="3974532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98493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00" indent="-360000">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747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2855388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638119"/>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965673179"/>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34" indent="-360034">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96341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1929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9309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901039"/>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03933B2C-3ECB-5C4A-6785-12395B4F8EB8}"/>
              </a:ext>
            </a:extLst>
          </p:cNvPr>
          <p:cNvSpPr/>
          <p:nvPr userDrawn="1"/>
        </p:nvSpPr>
        <p:spPr>
          <a:xfrm>
            <a:off x="1" y="422649"/>
            <a:ext cx="12192000" cy="880845"/>
          </a:xfrm>
          <a:prstGeom prst="rect">
            <a:avLst/>
          </a:prstGeom>
          <a:solidFill>
            <a:srgbClr val="00739B"/>
          </a:solidFill>
          <a:ln w="12700" cap="flat" cmpd="sng" algn="ctr">
            <a:solidFill>
              <a:srgbClr val="00485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670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2809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2947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56281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37789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84100703"/>
      </p:ext>
    </p:extLst>
  </p:cSld>
  <p:clrMapOvr>
    <a:masterClrMapping/>
  </p:clrMapOvr>
  <p:extLst>
    <p:ext uri="{DCECCB84-F9BA-43D5-87BE-67443E8EF086}">
      <p15:sldGuideLst xmlns:p15="http://schemas.microsoft.com/office/powerpoint/2012/main">
        <p15:guide id="1" pos="737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046305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44435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6300612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261875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5630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16606" y="5198401"/>
            <a:ext cx="2097028" cy="1438659"/>
          </a:xfrm>
          <a:prstGeom prst="rect">
            <a:avLst/>
          </a:prstGeom>
        </p:spPr>
      </p:pic>
    </p:spTree>
    <p:extLst>
      <p:ext uri="{BB962C8B-B14F-4D97-AF65-F5344CB8AC3E}">
        <p14:creationId xmlns:p14="http://schemas.microsoft.com/office/powerpoint/2010/main" val="40986059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7435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00" indent="-360000">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33590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237709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41276"/>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1695726153"/>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32678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420330126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85726"/>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24758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05256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7010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810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8401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81518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358154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92214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8977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0578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53762" y="5198401"/>
            <a:ext cx="2097028" cy="1438659"/>
          </a:xfrm>
          <a:prstGeom prst="rect">
            <a:avLst/>
          </a:prstGeom>
        </p:spPr>
      </p:pic>
    </p:spTree>
    <p:extLst>
      <p:ext uri="{BB962C8B-B14F-4D97-AF65-F5344CB8AC3E}">
        <p14:creationId xmlns:p14="http://schemas.microsoft.com/office/powerpoint/2010/main" val="38838835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79534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47764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83110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48232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410639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5177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26127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13900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6266403"/>
      </p:ext>
    </p:extLst>
  </p:cSld>
  <p:clrMapOvr>
    <a:masterClrMapping/>
  </p:clrMapOvr>
  <p:extLst>
    <p:ext uri="{DCECCB84-F9BA-43D5-87BE-67443E8EF086}">
      <p15:sldGuideLst xmlns:p15="http://schemas.microsoft.com/office/powerpoint/2012/main">
        <p15:guide id="1" pos="7375">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384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7535382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58198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25463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018589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09590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41556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4064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69128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151838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2990311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0122575"/>
      </p:ext>
    </p:extLst>
  </p:cSld>
  <p:clrMapOvr>
    <a:masterClrMapping/>
  </p:clrMapOvr>
  <p:extLst>
    <p:ext uri="{DCECCB84-F9BA-43D5-87BE-67443E8EF086}">
      <p15:sldGuideLst xmlns:p15="http://schemas.microsoft.com/office/powerpoint/2012/main">
        <p15:guide id="1" pos="737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marL="360034" indent="-360034">
              <a:buFont typeface="+mj-lt"/>
              <a:buAutoNum type="arabicPeriod"/>
              <a:defRPr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777598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7134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123852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080671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21654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B968B-074F-818D-01F2-D7C3BE897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774EA91-58A9-7A05-03D0-6F308DAFEB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F384482-75E0-BD2E-CDA1-E9DCD0D44B34}"/>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2F071D69-DE79-0A94-6F3D-ABCC02AB50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5E9BB-5C6F-4CE5-7DF6-540382FE09EB}"/>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17045493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5BC2-E2FA-5B5C-5FAF-F3DD7B00A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C02C24-AC38-20D1-E214-268E334F98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FFF955-94E2-1947-5006-4C52637FCE0A}"/>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D9AED9F6-8C1E-4693-7298-5A36EDD60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23D95-4E87-BBB5-62DF-1FDA9D9F78FA}"/>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209967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3186-8065-6F1A-E05F-2C96A557EF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DE0A71-2452-441D-FF07-559BB763B5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81CE2-685E-0760-D29B-34190560C617}"/>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3BCD1FA2-570C-F764-CD94-C8FE1931B9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77D70F-1E89-5811-2890-7B847DF77CE4}"/>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51456473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0285-498B-BBB4-4674-2369B22B0F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1DD7A3-B35F-0FA5-2035-8F83511DE3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1AB3B3-0886-E538-E7AA-FF4533097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837820-4B17-1AE4-9A69-A3DE0B4627C7}"/>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6" name="Footer Placeholder 5">
            <a:extLst>
              <a:ext uri="{FF2B5EF4-FFF2-40B4-BE49-F238E27FC236}">
                <a16:creationId xmlns:a16="http://schemas.microsoft.com/office/drawing/2014/main" id="{4F5DB3F2-9C5E-4A2E-20C0-A21A3CD86C3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DE908C-260B-C2EA-7398-15189EAD3701}"/>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6385512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9B7F2-F0DA-7271-00D6-82383A3269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18D7C6-0B3E-197E-8782-5495BD7998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6077DF-380E-4043-0398-86C22C7755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7022DFE-A643-CC2D-A376-22B43DC8AC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CED6C7-AF95-4F7A-F3D9-CD4862B37B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4F96C35-86C1-13FD-45FA-A354CC40BF3A}"/>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8" name="Footer Placeholder 7">
            <a:extLst>
              <a:ext uri="{FF2B5EF4-FFF2-40B4-BE49-F238E27FC236}">
                <a16:creationId xmlns:a16="http://schemas.microsoft.com/office/drawing/2014/main" id="{4529DCDC-2F21-2A4C-E036-44BD5A9913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515362-DB82-C84A-B320-FB607A662FDC}"/>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15383076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B0B0-0407-CB4B-527D-DE68523E1BA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6268CAA-5817-220C-E3F4-16809B0E5318}"/>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4" name="Footer Placeholder 3">
            <a:extLst>
              <a:ext uri="{FF2B5EF4-FFF2-40B4-BE49-F238E27FC236}">
                <a16:creationId xmlns:a16="http://schemas.microsoft.com/office/drawing/2014/main" id="{5BC2E1E0-0FF3-8082-3CEA-6E80A18AC0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F3BCA4-A3FA-F1A3-2DF5-74DFF738DF36}"/>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86227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GB"/>
          </a:p>
        </p:txBody>
      </p:sp>
    </p:spTree>
    <p:extLst>
      <p:ext uri="{BB962C8B-B14F-4D97-AF65-F5344CB8AC3E}">
        <p14:creationId xmlns:p14="http://schemas.microsoft.com/office/powerpoint/2010/main" val="19623726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9287F-F785-265A-D026-A60A334D4B17}"/>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3" name="Footer Placeholder 2">
            <a:extLst>
              <a:ext uri="{FF2B5EF4-FFF2-40B4-BE49-F238E27FC236}">
                <a16:creationId xmlns:a16="http://schemas.microsoft.com/office/drawing/2014/main" id="{425D608D-D009-A997-BC0A-9F2816B782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D26ACD3-37FC-0360-7216-68D3F060213A}"/>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3172512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C1CCE-B3A2-18A8-CFF2-4AB2F434F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5C9C61-AF1D-CD69-B27A-221527D098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308F8D-ECDF-349D-C6FF-62B8BB1B15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3F28AF-812B-7CDA-1603-7BE947241949}"/>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6" name="Footer Placeholder 5">
            <a:extLst>
              <a:ext uri="{FF2B5EF4-FFF2-40B4-BE49-F238E27FC236}">
                <a16:creationId xmlns:a16="http://schemas.microsoft.com/office/drawing/2014/main" id="{52E53A91-4E4A-BB98-BD5A-D29DF66ABF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09CD76-CA10-E017-DFDA-F4D4D481900F}"/>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304256649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D6060-CD5E-40B7-7C9D-683FD998F7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45F085-26AF-3A34-5352-8AFC8FD6DF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D9BBD7C-57FD-98FB-ABAF-82EBCDE291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6B45A-FEF7-9EC8-6D3F-2DF6FF32DF09}"/>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6" name="Footer Placeholder 5">
            <a:extLst>
              <a:ext uri="{FF2B5EF4-FFF2-40B4-BE49-F238E27FC236}">
                <a16:creationId xmlns:a16="http://schemas.microsoft.com/office/drawing/2014/main" id="{2E5D0BEF-A3C1-FDD9-EDA4-6AAB55EF9E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45531A8-F9DB-1A38-1DED-32206E7F32F2}"/>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18407180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3DCB5-15B7-6E83-D207-3D5DD47263C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C47D45-D529-4A28-B1BC-18E453CB1D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9D0774-39D8-F837-7500-B0626ECE8172}"/>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6DDBA017-CE95-4543-C45D-36AECA0F99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06BF1C-41E1-C94C-1A39-B130D5DB8993}"/>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3719969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EC998-3B62-38F0-E3AC-64E6C2C2C05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13DF954-17A7-4535-4C0B-C14878D5C2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1BF386-5044-BB8C-E92B-4DE43806B6D0}"/>
              </a:ext>
            </a:extLst>
          </p:cNvPr>
          <p:cNvSpPr>
            <a:spLocks noGrp="1"/>
          </p:cNvSpPr>
          <p:nvPr>
            <p:ph type="dt" sz="half" idx="10"/>
          </p:nvPr>
        </p:nvSpPr>
        <p:spPr/>
        <p:txBody>
          <a:body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91FD18BC-23B8-ED0D-26C9-CDE8485B25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E0BC81-8D96-8645-EA82-405D9C449530}"/>
              </a:ext>
            </a:extLst>
          </p:cNvPr>
          <p:cNvSpPr>
            <a:spLocks noGrp="1"/>
          </p:cNvSpPr>
          <p:nvPr>
            <p:ph type="sldNum" sz="quarter" idx="12"/>
          </p:nvPr>
        </p:nvSpPr>
        <p:spPr/>
        <p:txBody>
          <a:bodyPr/>
          <a:lstStyle/>
          <a:p>
            <a:fld id="{CF5EE8CF-7738-4D4B-AF67-D85CC5CBA3DA}" type="slidenum">
              <a:rPr lang="en-GB" smtClean="0"/>
              <a:t>‹#›</a:t>
            </a:fld>
            <a:endParaRPr lang="en-GB"/>
          </a:p>
        </p:txBody>
      </p:sp>
    </p:spTree>
    <p:extLst>
      <p:ext uri="{BB962C8B-B14F-4D97-AF65-F5344CB8AC3E}">
        <p14:creationId xmlns:p14="http://schemas.microsoft.com/office/powerpoint/2010/main" val="38260596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blue circles on a black background&#10;&#10;Description automatically generated">
            <a:extLst>
              <a:ext uri="{FF2B5EF4-FFF2-40B4-BE49-F238E27FC236}">
                <a16:creationId xmlns:a16="http://schemas.microsoft.com/office/drawing/2014/main" id="{7F6AB801-24A9-F439-718F-3EDBA3008FE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21617" y="5453150"/>
            <a:ext cx="1199329" cy="1014152"/>
          </a:xfrm>
          <a:prstGeom prst="rect">
            <a:avLst/>
          </a:prstGeom>
        </p:spPr>
      </p:pic>
    </p:spTree>
    <p:extLst>
      <p:ext uri="{BB962C8B-B14F-4D97-AF65-F5344CB8AC3E}">
        <p14:creationId xmlns:p14="http://schemas.microsoft.com/office/powerpoint/2010/main" val="36825912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spc="-1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180997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Numbered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Proxima Nova Semibold" panose="02000506030000020004" pitchFamily="50" charset="0"/>
              </a:defRPr>
            </a:lvl1pPr>
          </a:lstStyle>
          <a:p>
            <a:r>
              <a:rPr lang="en-US"/>
              <a:t>Click to edit Master title style</a:t>
            </a:r>
            <a:endParaRPr lang="en-GB"/>
          </a:p>
        </p:txBody>
      </p:sp>
      <p:sp>
        <p:nvSpPr>
          <p:cNvPr id="3" name="Content Placeholder 2"/>
          <p:cNvSpPr>
            <a:spLocks noGrp="1"/>
          </p:cNvSpPr>
          <p:nvPr>
            <p:ph idx="1"/>
          </p:nvPr>
        </p:nvSpPr>
        <p:spPr/>
        <p:txBody>
          <a:bodyPr/>
          <a:lstStyle>
            <a:lvl1pPr marL="360018" indent="-360018">
              <a:buFont typeface="+mj-lt"/>
              <a:buAutoNum type="arabicPeriod"/>
              <a:defRPr spc="-10" baseline="0">
                <a:latin typeface="Proxima Nova Rg" panose="02000506030000020004"/>
              </a:defRPr>
            </a:lvl1pPr>
            <a:lvl2pPr>
              <a:defRPr>
                <a:latin typeface="Proxima Nova Rg" panose="02000506030000020004"/>
              </a:defRPr>
            </a:lvl2pPr>
            <a:lvl3pPr>
              <a:defRPr>
                <a:latin typeface="Proxima Nova Rg" panose="02000506030000020004"/>
              </a:defRPr>
            </a:lvl3pPr>
            <a:lvl4pPr>
              <a:defRPr>
                <a:latin typeface="Proxima Nova Rg" panose="02000506030000020004"/>
              </a:defRPr>
            </a:lvl4pPr>
            <a:lvl5pPr>
              <a:defRPr>
                <a:latin typeface="Proxima Nova Rg" panose="0200050603000002000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854971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200">
                <a:latin typeface="Proxima Nova Semibold" panose="02000506030000020004" pitchFamily="50" charset="0"/>
              </a:defRPr>
            </a:lvl1pPr>
          </a:lstStyle>
          <a:p>
            <a:r>
              <a:rPr lang="en-US"/>
              <a:t>Click to edit Master title style</a:t>
            </a:r>
            <a:endParaRPr lang="en-GB"/>
          </a:p>
        </p:txBody>
      </p:sp>
    </p:spTree>
    <p:extLst>
      <p:ext uri="{BB962C8B-B14F-4D97-AF65-F5344CB8AC3E}">
        <p14:creationId xmlns:p14="http://schemas.microsoft.com/office/powerpoint/2010/main" val="1809819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3818777"/>
      </p:ext>
    </p:extLst>
  </p:cSld>
  <p:clrMapOvr>
    <a:masterClrMapping/>
  </p:clrMapOvr>
  <p:extLst>
    <p:ext uri="{DCECCB84-F9BA-43D5-87BE-67443E8EF086}">
      <p15:sldGuideLst xmlns:p15="http://schemas.microsoft.com/office/powerpoint/2012/main">
        <p15:guide id="1" pos="553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1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1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9"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image" Target="../media/image9.png"/><Relationship Id="rId5" Type="http://schemas.openxmlformats.org/officeDocument/2006/relationships/slideLayout" Target="../slideLayouts/slideLayout106.xml"/><Relationship Id="rId10" Type="http://schemas.openxmlformats.org/officeDocument/2006/relationships/image" Target="../media/image10.png"/><Relationship Id="rId4" Type="http://schemas.openxmlformats.org/officeDocument/2006/relationships/slideLayout" Target="../slideLayouts/slideLayout105.xml"/></Relationships>
</file>

<file path=ppt/slideMasters/_rels/slideMaster18.xml.rels><?xml version="1.0" encoding="UTF-8" standalone="yes"?>
<Relationships xmlns="http://schemas.openxmlformats.org/package/2006/relationships"><Relationship Id="rId8" Type="http://schemas.openxmlformats.org/officeDocument/2006/relationships/theme" Target="../theme/theme18.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image" Target="../media/image9.png"/><Relationship Id="rId5" Type="http://schemas.openxmlformats.org/officeDocument/2006/relationships/slideLayout" Target="../slideLayouts/slideLayout113.xml"/><Relationship Id="rId10" Type="http://schemas.openxmlformats.org/officeDocument/2006/relationships/image" Target="../media/image10.png"/><Relationship Id="rId4" Type="http://schemas.openxmlformats.org/officeDocument/2006/relationships/slideLayout" Target="../slideLayouts/slideLayout1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image" Target="../media/image12.png"/><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9.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20.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3.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21.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50.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22.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15.png"/></Relationships>
</file>

<file path=ppt/slideMasters/_rels/slideMaster23.xml.rels><?xml version="1.0" encoding="UTF-8" standalone="yes"?>
<Relationships xmlns="http://schemas.openxmlformats.org/package/2006/relationships"><Relationship Id="rId8" Type="http://schemas.openxmlformats.org/officeDocument/2006/relationships/theme" Target="../theme/theme23.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image" Target="../media/image9.png"/><Relationship Id="rId5" Type="http://schemas.openxmlformats.org/officeDocument/2006/relationships/slideLayout" Target="../slideLayouts/slideLayout164.xml"/><Relationship Id="rId10" Type="http://schemas.openxmlformats.org/officeDocument/2006/relationships/image" Target="../media/image10.png"/><Relationship Id="rId4" Type="http://schemas.openxmlformats.org/officeDocument/2006/relationships/slideLayout" Target="../slideLayouts/slideLayout1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image" Target="../media/image9.png"/><Relationship Id="rId5" Type="http://schemas.openxmlformats.org/officeDocument/2006/relationships/slideLayout" Target="../slideLayouts/slideLayout171.xml"/><Relationship Id="rId10" Type="http://schemas.openxmlformats.org/officeDocument/2006/relationships/image" Target="../media/image10.png"/><Relationship Id="rId4" Type="http://schemas.openxmlformats.org/officeDocument/2006/relationships/slideLayout" Target="../slideLayouts/slideLayout170.xml"/><Relationship Id="rId9"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76.xml"/><Relationship Id="rId1" Type="http://schemas.openxmlformats.org/officeDocument/2006/relationships/slideLayout" Target="../slideLayouts/slideLayout17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6.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4.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0.xml"/><Relationship Id="rId7" Type="http://schemas.openxmlformats.org/officeDocument/2006/relationships/theme" Target="../theme/theme5.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6.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1.pn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9.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1"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1"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1" y="6364801"/>
            <a:ext cx="1599797" cy="154017"/>
          </a:xfrm>
          <a:prstGeom prst="rect">
            <a:avLst/>
          </a:prstGeom>
          <a:noFill/>
        </p:spPr>
        <p:txBody>
          <a:bodyPr wrap="none" lIns="0" tIns="0" rIns="0" bIns="0" rtlCol="0">
            <a:spAutoFit/>
          </a:bodyPr>
          <a:lstStyle/>
          <a:p>
            <a:r>
              <a:rPr lang="en-GB" sz="1001">
                <a:solidFill>
                  <a:schemeClr val="tx2"/>
                </a:solidFill>
                <a:latin typeface="+mj-lt"/>
              </a:rPr>
              <a:t>© 2020</a:t>
            </a:r>
            <a:r>
              <a:rPr lang="en-GB" sz="1001" baseline="0">
                <a:solidFill>
                  <a:schemeClr val="tx2"/>
                </a:solidFill>
                <a:latin typeface="+mj-lt"/>
              </a:rPr>
              <a:t> Intelligent Health</a:t>
            </a:r>
            <a:endParaRPr lang="en-GB" sz="1001">
              <a:solidFill>
                <a:schemeClr val="tx2"/>
              </a:solidFill>
              <a:latin typeface="+mj-lt"/>
            </a:endParaRP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40002" y="6094802"/>
            <a:ext cx="670561" cy="405385"/>
          </a:xfrm>
          <a:prstGeom prst="rect">
            <a:avLst/>
          </a:prstGeom>
        </p:spPr>
      </p:pic>
    </p:spTree>
    <p:extLst>
      <p:ext uri="{BB962C8B-B14F-4D97-AF65-F5344CB8AC3E}">
        <p14:creationId xmlns:p14="http://schemas.microsoft.com/office/powerpoint/2010/main" val="30296192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34" indent="-360034" algn="l" defTabSz="914485" rtl="0" eaLnBrk="1" latinLnBrk="0" hangingPunct="1">
        <a:lnSpc>
          <a:spcPts val="2601"/>
        </a:lnSpc>
        <a:spcBef>
          <a:spcPts val="0"/>
        </a:spcBef>
        <a:spcAft>
          <a:spcPts val="2601"/>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65" indent="-228622" algn="l" defTabSz="914485"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107" indent="-228622" algn="l" defTabSz="914485"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350"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593"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836"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78"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21"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64"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85" rtl="0" eaLnBrk="1" latinLnBrk="0" hangingPunct="1">
        <a:defRPr sz="1800" kern="1200">
          <a:solidFill>
            <a:schemeClr val="tx1"/>
          </a:solidFill>
          <a:latin typeface="+mn-lt"/>
          <a:ea typeface="+mn-ea"/>
          <a:cs typeface="+mn-cs"/>
        </a:defRPr>
      </a:lvl1pPr>
      <a:lvl2pPr marL="457243" algn="l" defTabSz="914485" rtl="0" eaLnBrk="1" latinLnBrk="0" hangingPunct="1">
        <a:defRPr sz="1800" kern="1200">
          <a:solidFill>
            <a:schemeClr val="tx1"/>
          </a:solidFill>
          <a:latin typeface="+mn-lt"/>
          <a:ea typeface="+mn-ea"/>
          <a:cs typeface="+mn-cs"/>
        </a:defRPr>
      </a:lvl2pPr>
      <a:lvl3pPr marL="914485" algn="l" defTabSz="914485" rtl="0" eaLnBrk="1" latinLnBrk="0" hangingPunct="1">
        <a:defRPr sz="1800" kern="1200">
          <a:solidFill>
            <a:schemeClr val="tx1"/>
          </a:solidFill>
          <a:latin typeface="+mn-lt"/>
          <a:ea typeface="+mn-ea"/>
          <a:cs typeface="+mn-cs"/>
        </a:defRPr>
      </a:lvl3pPr>
      <a:lvl4pPr marL="1371728" algn="l" defTabSz="914485" rtl="0" eaLnBrk="1" latinLnBrk="0" hangingPunct="1">
        <a:defRPr sz="1800" kern="1200">
          <a:solidFill>
            <a:schemeClr val="tx1"/>
          </a:solidFill>
          <a:latin typeface="+mn-lt"/>
          <a:ea typeface="+mn-ea"/>
          <a:cs typeface="+mn-cs"/>
        </a:defRPr>
      </a:lvl4pPr>
      <a:lvl5pPr marL="1828971" algn="l" defTabSz="914485" rtl="0" eaLnBrk="1" latinLnBrk="0" hangingPunct="1">
        <a:defRPr sz="1800" kern="1200">
          <a:solidFill>
            <a:schemeClr val="tx1"/>
          </a:solidFill>
          <a:latin typeface="+mn-lt"/>
          <a:ea typeface="+mn-ea"/>
          <a:cs typeface="+mn-cs"/>
        </a:defRPr>
      </a:lvl5pPr>
      <a:lvl6pPr marL="2286214" algn="l" defTabSz="914485" rtl="0" eaLnBrk="1" latinLnBrk="0" hangingPunct="1">
        <a:defRPr sz="1800" kern="1200">
          <a:solidFill>
            <a:schemeClr val="tx1"/>
          </a:solidFill>
          <a:latin typeface="+mn-lt"/>
          <a:ea typeface="+mn-ea"/>
          <a:cs typeface="+mn-cs"/>
        </a:defRPr>
      </a:lvl6pPr>
      <a:lvl7pPr marL="2743456" algn="l" defTabSz="914485" rtl="0" eaLnBrk="1" latinLnBrk="0" hangingPunct="1">
        <a:defRPr sz="1800" kern="1200">
          <a:solidFill>
            <a:schemeClr val="tx1"/>
          </a:solidFill>
          <a:latin typeface="+mn-lt"/>
          <a:ea typeface="+mn-ea"/>
          <a:cs typeface="+mn-cs"/>
        </a:defRPr>
      </a:lvl7pPr>
      <a:lvl8pPr marL="3200699" algn="l" defTabSz="914485" rtl="0" eaLnBrk="1" latinLnBrk="0" hangingPunct="1">
        <a:defRPr sz="1800" kern="1200">
          <a:solidFill>
            <a:schemeClr val="tx1"/>
          </a:solidFill>
          <a:latin typeface="+mn-lt"/>
          <a:ea typeface="+mn-ea"/>
          <a:cs typeface="+mn-cs"/>
        </a:defRPr>
      </a:lvl8pPr>
      <a:lvl9pPr marL="3657942" algn="l" defTabSz="91448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999" y="500400"/>
            <a:ext cx="1123130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prstClr val="white"/>
                </a:solidFill>
                <a:latin typeface="Co Text"/>
              </a:rPr>
              <a:t>© 2015 Intelligent Health</a:t>
            </a:r>
          </a:p>
        </p:txBody>
      </p:sp>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40001" y="6094801"/>
            <a:ext cx="670561" cy="405385"/>
          </a:xfrm>
          <a:prstGeom prst="rect">
            <a:avLst/>
          </a:prstGeom>
        </p:spPr>
      </p:pic>
    </p:spTree>
    <p:extLst>
      <p:ext uri="{BB962C8B-B14F-4D97-AF65-F5344CB8AC3E}">
        <p14:creationId xmlns:p14="http://schemas.microsoft.com/office/powerpoint/2010/main" val="2784605779"/>
      </p:ext>
    </p:extLst>
  </p:cSld>
  <p:clrMap bg1="lt1" tx1="dk1" bg2="lt2" tx2="dk2" accent1="accent1" accent2="accent2" accent3="accent3" accent4="accent4" accent5="accent5" accent6="accent6" hlink="hlink" folHlink="folHlink"/>
  <p:sldLayoutIdLst>
    <p:sldLayoutId id="2147483868" r:id="rId1"/>
    <p:sldLayoutId id="2147483869" r:id="rId2"/>
  </p:sldLayoutIdLst>
  <p:txStyles>
    <p:titleStyle>
      <a:lvl1pPr algn="l" defTabSz="914400" rtl="0" eaLnBrk="1" latinLnBrk="0" hangingPunct="1">
        <a:lnSpc>
          <a:spcPct val="90000"/>
        </a:lnSpc>
        <a:spcBef>
          <a:spcPct val="0"/>
        </a:spcBef>
        <a:buNone/>
        <a:defRPr sz="3200" kern="1200" spc="-30" baseline="0">
          <a:solidFill>
            <a:schemeClr val="bg1"/>
          </a:solidFill>
          <a:latin typeface="+mj-lt"/>
          <a:ea typeface="+mj-ea"/>
          <a:cs typeface="+mj-cs"/>
        </a:defRPr>
      </a:lvl1pPr>
    </p:titleStyle>
    <p:bodyStyle>
      <a:lvl1pPr marL="215900" indent="-216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999" y="500400"/>
            <a:ext cx="1123130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prstClr val="white"/>
                </a:solidFill>
                <a:latin typeface="Co Text"/>
              </a:rPr>
              <a:t>© 2021 Intelligent Health</a:t>
            </a: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40742" y="6094801"/>
            <a:ext cx="670561" cy="405385"/>
          </a:xfrm>
          <a:prstGeom prst="rect">
            <a:avLst/>
          </a:prstGeom>
        </p:spPr>
      </p:pic>
    </p:spTree>
    <p:extLst>
      <p:ext uri="{BB962C8B-B14F-4D97-AF65-F5344CB8AC3E}">
        <p14:creationId xmlns:p14="http://schemas.microsoft.com/office/powerpoint/2010/main" val="3547808503"/>
      </p:ext>
    </p:extLst>
  </p:cSld>
  <p:clrMap bg1="lt1" tx1="dk1" bg2="lt2" tx2="dk2" accent1="accent1" accent2="accent2" accent3="accent3" accent4="accent4" accent5="accent5" accent6="accent6" hlink="hlink" folHlink="folHlink"/>
  <p:sldLayoutIdLst>
    <p:sldLayoutId id="2147483871" r:id="rId1"/>
    <p:sldLayoutId id="2147483872" r:id="rId2"/>
  </p:sldLayoutIdLst>
  <p:txStyles>
    <p:titleStyle>
      <a:lvl1pPr algn="l" defTabSz="914400" rtl="0" eaLnBrk="1" latinLnBrk="0" hangingPunct="1">
        <a:lnSpc>
          <a:spcPct val="90000"/>
        </a:lnSpc>
        <a:spcBef>
          <a:spcPct val="0"/>
        </a:spcBef>
        <a:buNone/>
        <a:defRPr sz="3200" kern="1200" spc="-30" baseline="0">
          <a:solidFill>
            <a:schemeClr val="bg1"/>
          </a:solidFill>
          <a:latin typeface="+mj-lt"/>
          <a:ea typeface="+mj-ea"/>
          <a:cs typeface="+mj-cs"/>
        </a:defRPr>
      </a:lvl1pPr>
    </p:titleStyle>
    <p:bodyStyle>
      <a:lvl1pPr marL="215900" indent="-216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30781918"/>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E098C00E-5390-B06D-A6F0-A8DD952D1E91}"/>
              </a:ext>
            </a:extLst>
          </p:cNvPr>
          <p:cNvSpPr txBox="1"/>
          <p:nvPr userDrawn="1"/>
        </p:nvSpPr>
        <p:spPr>
          <a:xfrm>
            <a:off x="470401" y="6364801"/>
            <a:ext cx="1599797" cy="154017"/>
          </a:xfrm>
          <a:prstGeom prst="rect">
            <a:avLst/>
          </a:prstGeom>
          <a:noFill/>
        </p:spPr>
        <p:txBody>
          <a:bodyPr wrap="none" lIns="0" tIns="0" rIns="0" bIns="0" rtlCol="0">
            <a:spAutoFit/>
          </a:bodyPr>
          <a:lstStyle/>
          <a:p>
            <a:r>
              <a:rPr lang="en-GB" sz="1001" dirty="0">
                <a:solidFill>
                  <a:srgbClr val="004851"/>
                </a:solidFill>
                <a:latin typeface="Co Text"/>
              </a:rPr>
              <a:t>© 2023 Intelligent Health</a:t>
            </a:r>
          </a:p>
        </p:txBody>
      </p:sp>
      <p:pic>
        <p:nvPicPr>
          <p:cNvPr id="8" name="Picture 7">
            <a:extLst>
              <a:ext uri="{FF2B5EF4-FFF2-40B4-BE49-F238E27FC236}">
                <a16:creationId xmlns:a16="http://schemas.microsoft.com/office/drawing/2014/main" id="{FDE0DF8A-69EB-3793-55B1-A13509450AAA}"/>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040002" y="6094802"/>
            <a:ext cx="479553" cy="405385"/>
          </a:xfrm>
          <a:prstGeom prst="rect">
            <a:avLst/>
          </a:prstGeom>
        </p:spPr>
      </p:pic>
    </p:spTree>
    <p:extLst>
      <p:ext uri="{BB962C8B-B14F-4D97-AF65-F5344CB8AC3E}">
        <p14:creationId xmlns:p14="http://schemas.microsoft.com/office/powerpoint/2010/main" val="2970543785"/>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1">
          <p15:clr>
            <a:srgbClr val="F26B43"/>
          </p15:clr>
        </p15:guide>
        <p15:guide id="2" pos="6955">
          <p15:clr>
            <a:srgbClr val="F26B43"/>
          </p15:clr>
        </p15:guide>
        <p15:guide id="3" orient="horz" pos="784">
          <p15:clr>
            <a:srgbClr val="F26B43"/>
          </p15:clr>
        </p15:guide>
        <p15:guide id="4" pos="7379">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TextBox 6">
            <a:extLst>
              <a:ext uri="{FF2B5EF4-FFF2-40B4-BE49-F238E27FC236}">
                <a16:creationId xmlns:a16="http://schemas.microsoft.com/office/drawing/2014/main" id="{7CE1EAB1-B930-993C-FC6F-871AC4EA2DB4}"/>
              </a:ext>
            </a:extLst>
          </p:cNvPr>
          <p:cNvSpPr txBox="1"/>
          <p:nvPr userDrawn="1"/>
        </p:nvSpPr>
        <p:spPr>
          <a:xfrm>
            <a:off x="470401" y="6364801"/>
            <a:ext cx="1325684" cy="154017"/>
          </a:xfrm>
          <a:prstGeom prst="rect">
            <a:avLst/>
          </a:prstGeom>
          <a:noFill/>
        </p:spPr>
        <p:txBody>
          <a:bodyPr wrap="none" lIns="0" tIns="0" rIns="0" bIns="0" rtlCol="0">
            <a:spAutoFit/>
          </a:bodyPr>
          <a:lstStyle/>
          <a:p>
            <a:r>
              <a:rPr lang="en-GB" sz="1001" dirty="0">
                <a:solidFill>
                  <a:schemeClr val="tx2"/>
                </a:solidFill>
                <a:latin typeface="+mj-lt"/>
              </a:rPr>
              <a:t>© 2023</a:t>
            </a:r>
            <a:r>
              <a:rPr lang="en-GB" sz="1001" baseline="0" dirty="0">
                <a:solidFill>
                  <a:schemeClr val="tx2"/>
                </a:solidFill>
                <a:latin typeface="+mj-lt"/>
              </a:rPr>
              <a:t> Intelligent Health</a:t>
            </a:r>
            <a:endParaRPr lang="en-GB" sz="1001" dirty="0">
              <a:solidFill>
                <a:schemeClr val="tx2"/>
              </a:solidFill>
              <a:latin typeface="+mj-lt"/>
            </a:endParaRPr>
          </a:p>
        </p:txBody>
      </p:sp>
      <p:pic>
        <p:nvPicPr>
          <p:cNvPr id="8" name="Picture 7">
            <a:extLst>
              <a:ext uri="{FF2B5EF4-FFF2-40B4-BE49-F238E27FC236}">
                <a16:creationId xmlns:a16="http://schemas.microsoft.com/office/drawing/2014/main" id="{DD7CEDF6-47C9-AA0E-F2B9-333E996D4F55}"/>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1353800" y="6094802"/>
            <a:ext cx="356763" cy="405385"/>
          </a:xfrm>
          <a:prstGeom prst="rect">
            <a:avLst/>
          </a:prstGeom>
        </p:spPr>
      </p:pic>
    </p:spTree>
    <p:extLst>
      <p:ext uri="{BB962C8B-B14F-4D97-AF65-F5344CB8AC3E}">
        <p14:creationId xmlns:p14="http://schemas.microsoft.com/office/powerpoint/2010/main" val="827360753"/>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1">
          <p15:clr>
            <a:srgbClr val="F26B43"/>
          </p15:clr>
        </p15:guide>
        <p15:guide id="2" pos="6955">
          <p15:clr>
            <a:srgbClr val="F26B43"/>
          </p15:clr>
        </p15:guide>
        <p15:guide id="3" orient="horz" pos="784">
          <p15:clr>
            <a:srgbClr val="F26B43"/>
          </p15:clr>
        </p15:guide>
        <p15:guide id="4" pos="7379">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6C5C1-6B31-4AB5-B46A-AB57878B31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FAD9844-04BF-2F9F-ED77-945C6B806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C079BB-AE75-BB4E-B671-CEFD750ACD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AB38DB2-B4E7-43ED-995F-FF5555672531}" type="datetimeFigureOut">
              <a:rPr lang="en-GB" smtClean="0"/>
              <a:t>01/10/2025</a:t>
            </a:fld>
            <a:endParaRPr lang="en-GB"/>
          </a:p>
        </p:txBody>
      </p:sp>
      <p:sp>
        <p:nvSpPr>
          <p:cNvPr id="5" name="Footer Placeholder 4">
            <a:extLst>
              <a:ext uri="{FF2B5EF4-FFF2-40B4-BE49-F238E27FC236}">
                <a16:creationId xmlns:a16="http://schemas.microsoft.com/office/drawing/2014/main" id="{786A65E4-D795-6873-A7BE-18045A6CE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497F437-9C0D-E52B-2AFF-E9659EFB2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F5EE8CF-7738-4D4B-AF67-D85CC5CBA3DA}" type="slidenum">
              <a:rPr lang="en-GB" smtClean="0"/>
              <a:t>‹#›</a:t>
            </a:fld>
            <a:endParaRPr lang="en-GB"/>
          </a:p>
        </p:txBody>
      </p:sp>
    </p:spTree>
    <p:extLst>
      <p:ext uri="{BB962C8B-B14F-4D97-AF65-F5344CB8AC3E}">
        <p14:creationId xmlns:p14="http://schemas.microsoft.com/office/powerpoint/2010/main" val="89486917"/>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1" y="537346"/>
            <a:ext cx="11233633" cy="443198"/>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p:cNvSpPr txBox="1"/>
          <p:nvPr/>
        </p:nvSpPr>
        <p:spPr>
          <a:xfrm>
            <a:off x="470400" y="6364800"/>
            <a:ext cx="1396216" cy="153888"/>
          </a:xfrm>
          <a:prstGeom prst="rect">
            <a:avLst/>
          </a:prstGeom>
          <a:noFill/>
        </p:spPr>
        <p:txBody>
          <a:bodyPr wrap="none" lIns="0" tIns="0" rIns="0" bIns="0" rtlCol="0">
            <a:spAutoFit/>
          </a:bodyPr>
          <a:lstStyle/>
          <a:p>
            <a:r>
              <a:rPr lang="en-GB" sz="1000" dirty="0">
                <a:solidFill>
                  <a:schemeClr val="tx2"/>
                </a:solidFill>
                <a:latin typeface="+mj-lt"/>
              </a:rPr>
              <a:t>© 2024</a:t>
            </a:r>
            <a:r>
              <a:rPr lang="en-GB" sz="1000" baseline="0" dirty="0">
                <a:solidFill>
                  <a:schemeClr val="tx2"/>
                </a:solidFill>
                <a:latin typeface="+mj-lt"/>
              </a:rPr>
              <a:t> Intelligent Health</a:t>
            </a:r>
            <a:endParaRPr lang="en-GB" sz="1000" dirty="0">
              <a:solidFill>
                <a:schemeClr val="tx2"/>
              </a:solidFill>
              <a:latin typeface="+mj-lt"/>
            </a:endParaRPr>
          </a:p>
        </p:txBody>
      </p:sp>
      <p:pic>
        <p:nvPicPr>
          <p:cNvPr id="6" name="Picture 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62582" y="6094802"/>
            <a:ext cx="547981" cy="405385"/>
          </a:xfrm>
          <a:prstGeom prst="rect">
            <a:avLst/>
          </a:prstGeom>
        </p:spPr>
      </p:pic>
    </p:spTree>
    <p:extLst>
      <p:ext uri="{BB962C8B-B14F-4D97-AF65-F5344CB8AC3E}">
        <p14:creationId xmlns:p14="http://schemas.microsoft.com/office/powerpoint/2010/main" val="4062672784"/>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Lst>
  <p:txStyles>
    <p:titleStyle>
      <a:lvl1pPr algn="l" defTabSz="914446" rtl="0" eaLnBrk="1" latinLnBrk="0" hangingPunct="1">
        <a:lnSpc>
          <a:spcPct val="90000"/>
        </a:lnSpc>
        <a:spcBef>
          <a:spcPct val="0"/>
        </a:spcBef>
        <a:buNone/>
        <a:defRPr sz="4000" kern="1200" spc="-30" baseline="0">
          <a:solidFill>
            <a:schemeClr val="tx2"/>
          </a:solidFill>
          <a:latin typeface="+mj-lt"/>
          <a:ea typeface="+mj-ea"/>
          <a:cs typeface="+mj-cs"/>
        </a:defRPr>
      </a:lvl1pPr>
    </p:titleStyle>
    <p:bodyStyle>
      <a:lvl1pPr marL="360018" indent="-360018" algn="l" defTabSz="914446"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7FC2-AA3C-DBC9-1FFF-982549D7A7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C489E1-FC1A-5BDA-ED56-D9B543F03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82D934-DA21-9B74-2DD4-1B3AC926504B}"/>
                  </a:ext>
                </a:extLst>
              </p:cNvPr>
              <p:cNvSpPr txBox="1"/>
              <p:nvPr/>
            </p:nvSpPr>
            <p:spPr>
              <a:xfrm>
                <a:off x="4727171" y="6492873"/>
                <a:ext cx="27376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b="0" i="0" smtClean="0">
                          <a:solidFill>
                            <a:srgbClr val="224946"/>
                          </a:solidFill>
                          <a:latin typeface="Cambria Math" panose="02040503050406030204" pitchFamily="18" charset="0"/>
                        </a:rPr>
                        <m:t>©</m:t>
                      </m:r>
                      <m:r>
                        <a:rPr lang="en-US" sz="1200" b="0" i="0" smtClean="0">
                          <a:solidFill>
                            <a:srgbClr val="224946"/>
                          </a:solidFill>
                          <a:latin typeface="Cambria Math" panose="02040503050406030204" pitchFamily="18" charset="0"/>
                        </a:rPr>
                        <m:t> 2024 </m:t>
                      </m:r>
                      <m:r>
                        <m:rPr>
                          <m:sty m:val="p"/>
                        </m:rPr>
                        <a:rPr lang="en-US" sz="1200" b="0" i="0" smtClean="0">
                          <a:solidFill>
                            <a:srgbClr val="224946"/>
                          </a:solidFill>
                          <a:latin typeface="Cambria Math" panose="02040503050406030204" pitchFamily="18" charset="0"/>
                        </a:rPr>
                        <m:t>Intelligent</m:t>
                      </m:r>
                      <m:r>
                        <a:rPr lang="en-US" sz="1200" b="0" i="0" smtClean="0">
                          <a:solidFill>
                            <a:srgbClr val="224946"/>
                          </a:solidFill>
                          <a:latin typeface="Cambria Math" panose="02040503050406030204" pitchFamily="18" charset="0"/>
                        </a:rPr>
                        <m:t> </m:t>
                      </m:r>
                      <m:r>
                        <m:rPr>
                          <m:sty m:val="p"/>
                        </m:rPr>
                        <a:rPr lang="en-US" sz="1200" b="0" i="0" smtClean="0">
                          <a:solidFill>
                            <a:srgbClr val="224946"/>
                          </a:solidFill>
                          <a:latin typeface="Cambria Math" panose="02040503050406030204" pitchFamily="18" charset="0"/>
                        </a:rPr>
                        <m:t>Health</m:t>
                      </m:r>
                    </m:oMath>
                  </m:oMathPara>
                </a14:m>
                <a:endParaRPr lang="en-GB" sz="1200" b="0" i="0">
                  <a:solidFill>
                    <a:srgbClr val="224946"/>
                  </a:solidFill>
                  <a:latin typeface="+mn-lt"/>
                </a:endParaRPr>
              </a:p>
            </p:txBody>
          </p:sp>
        </mc:Choice>
        <mc:Fallback xmlns="">
          <p:sp>
            <p:nvSpPr>
              <p:cNvPr id="9" name="TextBox 8">
                <a:extLst>
                  <a:ext uri="{FF2B5EF4-FFF2-40B4-BE49-F238E27FC236}">
                    <a16:creationId xmlns:a16="http://schemas.microsoft.com/office/drawing/2014/main" id="{9A82D934-DA21-9B74-2DD4-1B3AC926504B}"/>
                  </a:ext>
                </a:extLst>
              </p:cNvPr>
              <p:cNvSpPr txBox="1">
                <a:spLocks noRot="1" noChangeAspect="1" noMove="1" noResize="1" noEditPoints="1" noAdjustHandles="1" noChangeArrowheads="1" noChangeShapeType="1" noTextEdit="1"/>
              </p:cNvSpPr>
              <p:nvPr/>
            </p:nvSpPr>
            <p:spPr>
              <a:xfrm>
                <a:off x="4727171" y="6492873"/>
                <a:ext cx="2737657" cy="276999"/>
              </a:xfrm>
              <a:prstGeom prst="rect">
                <a:avLst/>
              </a:prstGeom>
              <a:blipFill>
                <a:blip r:embed="rId10"/>
                <a:stretch>
                  <a:fillRect b="-8696"/>
                </a:stretch>
              </a:blipFill>
            </p:spPr>
            <p:txBody>
              <a:bodyPr/>
              <a:lstStyle/>
              <a:p>
                <a:r>
                  <a:rPr lang="en-US">
                    <a:noFill/>
                  </a:rPr>
                  <a:t> </a:t>
                </a:r>
              </a:p>
            </p:txBody>
          </p:sp>
        </mc:Fallback>
      </mc:AlternateContent>
      <p:pic>
        <p:nvPicPr>
          <p:cNvPr id="5" name="Picture 4" descr="A black background with text&#10;&#10;Description automatically generated">
            <a:extLst>
              <a:ext uri="{FF2B5EF4-FFF2-40B4-BE49-F238E27FC236}">
                <a16:creationId xmlns:a16="http://schemas.microsoft.com/office/drawing/2014/main" id="{36DEE8C9-D25D-4C16-401C-3298EF24B1F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7201" y="6169718"/>
            <a:ext cx="1224148" cy="600154"/>
          </a:xfrm>
          <a:prstGeom prst="rect">
            <a:avLst/>
          </a:prstGeom>
        </p:spPr>
      </p:pic>
    </p:spTree>
    <p:extLst>
      <p:ext uri="{BB962C8B-B14F-4D97-AF65-F5344CB8AC3E}">
        <p14:creationId xmlns:p14="http://schemas.microsoft.com/office/powerpoint/2010/main" val="2652596612"/>
      </p:ext>
    </p:extLst>
  </p:cSld>
  <p:clrMap bg1="dk1" tx1="lt1" bg2="dk2" tx2="lt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Lst>
  <p:txStyles>
    <p:titleStyle>
      <a:lvl1pPr algn="l" defTabSz="685800" rtl="0" eaLnBrk="1" latinLnBrk="0" hangingPunct="1">
        <a:lnSpc>
          <a:spcPct val="90000"/>
        </a:lnSpc>
        <a:spcBef>
          <a:spcPct val="0"/>
        </a:spcBef>
        <a:buNone/>
        <a:defRPr sz="3300" kern="1200">
          <a:solidFill>
            <a:srgbClr val="224946"/>
          </a:solidFill>
          <a:latin typeface="Co Text" panose="020B0803060202020204" pitchFamily="34" charset="0"/>
          <a:ea typeface="+mj-ea"/>
          <a:cs typeface="Co Text" panose="020B080306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8E77"/>
          </a:solidFill>
          <a:latin typeface="Metropolis" panose="000008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8E77"/>
          </a:solidFill>
          <a:latin typeface="Metropolis Ligh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8E77"/>
          </a:solidFill>
          <a:latin typeface="Metropolis Ligh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7FC2-AA3C-DBC9-1FFF-982549D7A7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C489E1-FC1A-5BDA-ED56-D9B543F03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82D934-DA21-9B74-2DD4-1B3AC926504B}"/>
                  </a:ext>
                </a:extLst>
              </p:cNvPr>
              <p:cNvSpPr txBox="1"/>
              <p:nvPr/>
            </p:nvSpPr>
            <p:spPr>
              <a:xfrm>
                <a:off x="4727171" y="6492873"/>
                <a:ext cx="27376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b="0" i="0" smtClean="0">
                          <a:solidFill>
                            <a:srgbClr val="224946"/>
                          </a:solidFill>
                          <a:latin typeface="Cambria Math" panose="02040503050406030204" pitchFamily="18" charset="0"/>
                        </a:rPr>
                        <m:t>©</m:t>
                      </m:r>
                      <m:r>
                        <a:rPr lang="en-US" sz="1200" b="0" i="0" smtClean="0">
                          <a:solidFill>
                            <a:srgbClr val="224946"/>
                          </a:solidFill>
                          <a:latin typeface="Cambria Math" panose="02040503050406030204" pitchFamily="18" charset="0"/>
                        </a:rPr>
                        <m:t> 2024 </m:t>
                      </m:r>
                      <m:r>
                        <m:rPr>
                          <m:sty m:val="p"/>
                        </m:rPr>
                        <a:rPr lang="en-US" sz="1200" b="0" i="0" smtClean="0">
                          <a:solidFill>
                            <a:srgbClr val="224946"/>
                          </a:solidFill>
                          <a:latin typeface="Cambria Math" panose="02040503050406030204" pitchFamily="18" charset="0"/>
                        </a:rPr>
                        <m:t>Intelligent</m:t>
                      </m:r>
                      <m:r>
                        <a:rPr lang="en-US" sz="1200" b="0" i="0" smtClean="0">
                          <a:solidFill>
                            <a:srgbClr val="224946"/>
                          </a:solidFill>
                          <a:latin typeface="Cambria Math" panose="02040503050406030204" pitchFamily="18" charset="0"/>
                        </a:rPr>
                        <m:t> </m:t>
                      </m:r>
                      <m:r>
                        <m:rPr>
                          <m:sty m:val="p"/>
                        </m:rPr>
                        <a:rPr lang="en-US" sz="1200" b="0" i="0" smtClean="0">
                          <a:solidFill>
                            <a:srgbClr val="224946"/>
                          </a:solidFill>
                          <a:latin typeface="Cambria Math" panose="02040503050406030204" pitchFamily="18" charset="0"/>
                        </a:rPr>
                        <m:t>Health</m:t>
                      </m:r>
                    </m:oMath>
                  </m:oMathPara>
                </a14:m>
                <a:endParaRPr lang="en-GB" sz="1200" b="0" i="0">
                  <a:solidFill>
                    <a:srgbClr val="224946"/>
                  </a:solidFill>
                  <a:latin typeface="+mn-lt"/>
                </a:endParaRPr>
              </a:p>
            </p:txBody>
          </p:sp>
        </mc:Choice>
        <mc:Fallback xmlns="">
          <p:sp>
            <p:nvSpPr>
              <p:cNvPr id="9" name="TextBox 8">
                <a:extLst>
                  <a:ext uri="{FF2B5EF4-FFF2-40B4-BE49-F238E27FC236}">
                    <a16:creationId xmlns:a16="http://schemas.microsoft.com/office/drawing/2014/main" id="{9A82D934-DA21-9B74-2DD4-1B3AC926504B}"/>
                  </a:ext>
                </a:extLst>
              </p:cNvPr>
              <p:cNvSpPr txBox="1">
                <a:spLocks noRot="1" noChangeAspect="1" noMove="1" noResize="1" noEditPoints="1" noAdjustHandles="1" noChangeArrowheads="1" noChangeShapeType="1" noTextEdit="1"/>
              </p:cNvSpPr>
              <p:nvPr/>
            </p:nvSpPr>
            <p:spPr>
              <a:xfrm>
                <a:off x="4727171" y="6492873"/>
                <a:ext cx="2737657" cy="276999"/>
              </a:xfrm>
              <a:prstGeom prst="rect">
                <a:avLst/>
              </a:prstGeom>
              <a:blipFill>
                <a:blip r:embed="rId10"/>
                <a:stretch>
                  <a:fillRect b="-8696"/>
                </a:stretch>
              </a:blipFill>
            </p:spPr>
            <p:txBody>
              <a:bodyPr/>
              <a:lstStyle/>
              <a:p>
                <a:r>
                  <a:rPr lang="en-US">
                    <a:noFill/>
                  </a:rPr>
                  <a:t> </a:t>
                </a:r>
              </a:p>
            </p:txBody>
          </p:sp>
        </mc:Fallback>
      </mc:AlternateContent>
      <p:pic>
        <p:nvPicPr>
          <p:cNvPr id="5" name="Picture 4" descr="A black background with text&#10;&#10;Description automatically generated">
            <a:extLst>
              <a:ext uri="{FF2B5EF4-FFF2-40B4-BE49-F238E27FC236}">
                <a16:creationId xmlns:a16="http://schemas.microsoft.com/office/drawing/2014/main" id="{36DEE8C9-D25D-4C16-401C-3298EF24B1F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7201" y="6169718"/>
            <a:ext cx="1224148" cy="600154"/>
          </a:xfrm>
          <a:prstGeom prst="rect">
            <a:avLst/>
          </a:prstGeom>
        </p:spPr>
      </p:pic>
    </p:spTree>
    <p:extLst>
      <p:ext uri="{BB962C8B-B14F-4D97-AF65-F5344CB8AC3E}">
        <p14:creationId xmlns:p14="http://schemas.microsoft.com/office/powerpoint/2010/main" val="2779682906"/>
      </p:ext>
    </p:extLst>
  </p:cSld>
  <p:clrMap bg1="dk1" tx1="lt1" bg2="dk2"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Lst>
  <p:txStyles>
    <p:titleStyle>
      <a:lvl1pPr algn="l" defTabSz="685800" rtl="0" eaLnBrk="1" latinLnBrk="0" hangingPunct="1">
        <a:lnSpc>
          <a:spcPct val="90000"/>
        </a:lnSpc>
        <a:spcBef>
          <a:spcPct val="0"/>
        </a:spcBef>
        <a:buNone/>
        <a:defRPr sz="3300" kern="1200">
          <a:solidFill>
            <a:srgbClr val="224946"/>
          </a:solidFill>
          <a:latin typeface="Co Text" panose="020B0803060202020204" pitchFamily="34" charset="0"/>
          <a:ea typeface="+mj-ea"/>
          <a:cs typeface="Co Text" panose="020B080306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8E77"/>
          </a:solidFill>
          <a:latin typeface="Metropolis" panose="000008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8E77"/>
          </a:solidFill>
          <a:latin typeface="Metropolis Ligh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8E77"/>
          </a:solidFill>
          <a:latin typeface="Metropolis Ligh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D585E6-8B12-F620-A927-A8CA52999F8A}"/>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E9E59-C01F-A9BA-6765-F025520F7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94F9DD-D630-4143-D3E4-D1444B41C29A}"/>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4D5E87-90DB-440B-8FB5-6CD00BC97E27}" type="datetimeFigureOut">
              <a:rPr lang="en-GB" smtClean="0"/>
              <a:t>01/10/2025</a:t>
            </a:fld>
            <a:endParaRPr lang="en-GB"/>
          </a:p>
        </p:txBody>
      </p:sp>
      <p:pic>
        <p:nvPicPr>
          <p:cNvPr id="5" name="Picture 4" descr="A logo for a health academy&#10;&#10;Description automatically generated">
            <a:extLst>
              <a:ext uri="{FF2B5EF4-FFF2-40B4-BE49-F238E27FC236}">
                <a16:creationId xmlns:a16="http://schemas.microsoft.com/office/drawing/2014/main" id="{80722721-F630-EF88-90B0-BFA0110D6A8C}"/>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2320031" y="6223646"/>
            <a:ext cx="1464411" cy="538459"/>
          </a:xfrm>
          <a:prstGeom prst="rect">
            <a:avLst/>
          </a:prstGeom>
        </p:spPr>
      </p:pic>
      <p:sp>
        <p:nvSpPr>
          <p:cNvPr id="8" name="TextBox 7">
            <a:extLst>
              <a:ext uri="{FF2B5EF4-FFF2-40B4-BE49-F238E27FC236}">
                <a16:creationId xmlns:a16="http://schemas.microsoft.com/office/drawing/2014/main" id="{EA0D2D49-1A15-CE3D-0175-8DDDB9ACDB07}"/>
              </a:ext>
            </a:extLst>
          </p:cNvPr>
          <p:cNvSpPr txBox="1"/>
          <p:nvPr userDrawn="1"/>
        </p:nvSpPr>
        <p:spPr>
          <a:xfrm>
            <a:off x="9889724" y="6492873"/>
            <a:ext cx="2383217" cy="276999"/>
          </a:xfrm>
          <a:prstGeom prst="rect">
            <a:avLst/>
          </a:prstGeom>
          <a:noFill/>
        </p:spPr>
        <p:txBody>
          <a:bodyPr wrap="square" rtlCol="0">
            <a:spAutoFit/>
          </a:bodyPr>
          <a:lstStyle/>
          <a:p>
            <a:r>
              <a:rPr lang="en-GB" sz="1200" dirty="0">
                <a:solidFill>
                  <a:srgbClr val="224946"/>
                </a:solidFill>
                <a:latin typeface="Metropolis" panose="00000800000000000000"/>
              </a:rPr>
              <a:t>© 2025 Intelligent Health</a:t>
            </a:r>
          </a:p>
        </p:txBody>
      </p:sp>
    </p:spTree>
    <p:extLst>
      <p:ext uri="{BB962C8B-B14F-4D97-AF65-F5344CB8AC3E}">
        <p14:creationId xmlns:p14="http://schemas.microsoft.com/office/powerpoint/2010/main" val="2827281549"/>
      </p:ext>
    </p:extLst>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xStyles>
    <p:titleStyle>
      <a:lvl1pPr algn="l" defTabSz="914400" rtl="0" eaLnBrk="1" latinLnBrk="0" hangingPunct="1">
        <a:lnSpc>
          <a:spcPct val="90000"/>
        </a:lnSpc>
        <a:spcBef>
          <a:spcPct val="0"/>
        </a:spcBef>
        <a:buNone/>
        <a:defRPr sz="4400" kern="1200">
          <a:solidFill>
            <a:srgbClr val="224946"/>
          </a:solidFill>
          <a:latin typeface="Co Text" panose="020B0803060202020204" pitchFamily="34" charset="0"/>
          <a:ea typeface="+mj-ea"/>
          <a:cs typeface="Co Text" panose="020B080306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8E77"/>
          </a:solidFill>
          <a:latin typeface="Metropolis"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8E77"/>
          </a:solidFill>
          <a:latin typeface="Metropolis" panose="000008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8E77"/>
          </a:solidFill>
          <a:latin typeface="Metropolis" panose="000008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8E77"/>
          </a:solidFill>
          <a:latin typeface="Metropolis" panose="000008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8E77"/>
          </a:solidFill>
          <a:latin typeface="Metropolis"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1"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1"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1" y="6364801"/>
            <a:ext cx="1599797" cy="154017"/>
          </a:xfrm>
          <a:prstGeom prst="rect">
            <a:avLst/>
          </a:prstGeom>
          <a:noFill/>
        </p:spPr>
        <p:txBody>
          <a:bodyPr wrap="none" lIns="0" tIns="0" rIns="0" bIns="0" rtlCol="0">
            <a:spAutoFit/>
          </a:bodyPr>
          <a:lstStyle/>
          <a:p>
            <a:r>
              <a:rPr lang="en-GB" sz="1001">
                <a:solidFill>
                  <a:schemeClr val="tx2"/>
                </a:solidFill>
                <a:latin typeface="+mj-lt"/>
              </a:rPr>
              <a:t>© 2021</a:t>
            </a:r>
            <a:r>
              <a:rPr lang="en-GB" sz="1001" baseline="0">
                <a:solidFill>
                  <a:schemeClr val="tx2"/>
                </a:solidFill>
                <a:latin typeface="+mj-lt"/>
              </a:rPr>
              <a:t> Intelligent Health</a:t>
            </a:r>
            <a:endParaRPr lang="en-GB" sz="1001">
              <a:solidFill>
                <a:schemeClr val="tx2"/>
              </a:solidFill>
              <a:latin typeface="+mj-lt"/>
            </a:endParaRP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40002" y="6094802"/>
            <a:ext cx="670561" cy="405385"/>
          </a:xfrm>
          <a:prstGeom prst="rect">
            <a:avLst/>
          </a:prstGeom>
        </p:spPr>
      </p:pic>
    </p:spTree>
    <p:extLst>
      <p:ext uri="{BB962C8B-B14F-4D97-AF65-F5344CB8AC3E}">
        <p14:creationId xmlns:p14="http://schemas.microsoft.com/office/powerpoint/2010/main" val="349719251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txStyles>
    <p:title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34" indent="-360034" algn="l" defTabSz="914485" rtl="0" eaLnBrk="1" latinLnBrk="0" hangingPunct="1">
        <a:lnSpc>
          <a:spcPts val="2601"/>
        </a:lnSpc>
        <a:spcBef>
          <a:spcPts val="0"/>
        </a:spcBef>
        <a:spcAft>
          <a:spcPts val="2601"/>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65" indent="-228622" algn="l" defTabSz="914485"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107" indent="-228622" algn="l" defTabSz="914485"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350"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593"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836"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78"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21"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64"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85" rtl="0" eaLnBrk="1" latinLnBrk="0" hangingPunct="1">
        <a:defRPr sz="1800" kern="1200">
          <a:solidFill>
            <a:schemeClr val="tx1"/>
          </a:solidFill>
          <a:latin typeface="+mn-lt"/>
          <a:ea typeface="+mn-ea"/>
          <a:cs typeface="+mn-cs"/>
        </a:defRPr>
      </a:lvl1pPr>
      <a:lvl2pPr marL="457243" algn="l" defTabSz="914485" rtl="0" eaLnBrk="1" latinLnBrk="0" hangingPunct="1">
        <a:defRPr sz="1800" kern="1200">
          <a:solidFill>
            <a:schemeClr val="tx1"/>
          </a:solidFill>
          <a:latin typeface="+mn-lt"/>
          <a:ea typeface="+mn-ea"/>
          <a:cs typeface="+mn-cs"/>
        </a:defRPr>
      </a:lvl2pPr>
      <a:lvl3pPr marL="914485" algn="l" defTabSz="914485" rtl="0" eaLnBrk="1" latinLnBrk="0" hangingPunct="1">
        <a:defRPr sz="1800" kern="1200">
          <a:solidFill>
            <a:schemeClr val="tx1"/>
          </a:solidFill>
          <a:latin typeface="+mn-lt"/>
          <a:ea typeface="+mn-ea"/>
          <a:cs typeface="+mn-cs"/>
        </a:defRPr>
      </a:lvl3pPr>
      <a:lvl4pPr marL="1371728" algn="l" defTabSz="914485" rtl="0" eaLnBrk="1" latinLnBrk="0" hangingPunct="1">
        <a:defRPr sz="1800" kern="1200">
          <a:solidFill>
            <a:schemeClr val="tx1"/>
          </a:solidFill>
          <a:latin typeface="+mn-lt"/>
          <a:ea typeface="+mn-ea"/>
          <a:cs typeface="+mn-cs"/>
        </a:defRPr>
      </a:lvl4pPr>
      <a:lvl5pPr marL="1828971" algn="l" defTabSz="914485" rtl="0" eaLnBrk="1" latinLnBrk="0" hangingPunct="1">
        <a:defRPr sz="1800" kern="1200">
          <a:solidFill>
            <a:schemeClr val="tx1"/>
          </a:solidFill>
          <a:latin typeface="+mn-lt"/>
          <a:ea typeface="+mn-ea"/>
          <a:cs typeface="+mn-cs"/>
        </a:defRPr>
      </a:lvl5pPr>
      <a:lvl6pPr marL="2286214" algn="l" defTabSz="914485" rtl="0" eaLnBrk="1" latinLnBrk="0" hangingPunct="1">
        <a:defRPr sz="1800" kern="1200">
          <a:solidFill>
            <a:schemeClr val="tx1"/>
          </a:solidFill>
          <a:latin typeface="+mn-lt"/>
          <a:ea typeface="+mn-ea"/>
          <a:cs typeface="+mn-cs"/>
        </a:defRPr>
      </a:lvl6pPr>
      <a:lvl7pPr marL="2743456" algn="l" defTabSz="914485" rtl="0" eaLnBrk="1" latinLnBrk="0" hangingPunct="1">
        <a:defRPr sz="1800" kern="1200">
          <a:solidFill>
            <a:schemeClr val="tx1"/>
          </a:solidFill>
          <a:latin typeface="+mn-lt"/>
          <a:ea typeface="+mn-ea"/>
          <a:cs typeface="+mn-cs"/>
        </a:defRPr>
      </a:lvl7pPr>
      <a:lvl8pPr marL="3200699" algn="l" defTabSz="914485" rtl="0" eaLnBrk="1" latinLnBrk="0" hangingPunct="1">
        <a:defRPr sz="1800" kern="1200">
          <a:solidFill>
            <a:schemeClr val="tx1"/>
          </a:solidFill>
          <a:latin typeface="+mn-lt"/>
          <a:ea typeface="+mn-ea"/>
          <a:cs typeface="+mn-cs"/>
        </a:defRPr>
      </a:lvl8pPr>
      <a:lvl9pPr marL="3657942" algn="l" defTabSz="91448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1F1F50-35F9-9AE6-B6CD-371061D427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334692-49CC-1F1D-9B52-D9494A7A30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8DAFA5-A737-A2AC-B7C0-F5CA823BE1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DF4A42-B418-4D86-9809-A6FEA0BE93D9}" type="datetimeFigureOut">
              <a:rPr lang="en-GB" smtClean="0"/>
              <a:t>01/10/2025</a:t>
            </a:fld>
            <a:endParaRPr lang="en-GB"/>
          </a:p>
        </p:txBody>
      </p:sp>
      <p:sp>
        <p:nvSpPr>
          <p:cNvPr id="5" name="Footer Placeholder 4">
            <a:extLst>
              <a:ext uri="{FF2B5EF4-FFF2-40B4-BE49-F238E27FC236}">
                <a16:creationId xmlns:a16="http://schemas.microsoft.com/office/drawing/2014/main" id="{5A3E107B-E8EB-983F-D8FE-55FA2E84C9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7BA3B0-395B-067C-B45E-BE5897DE67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13039-CDC0-4AB1-875B-84F68364F9FE}" type="slidenum">
              <a:rPr lang="en-GB" smtClean="0"/>
              <a:t>‹#›</a:t>
            </a:fld>
            <a:endParaRPr lang="en-GB"/>
          </a:p>
        </p:txBody>
      </p:sp>
    </p:spTree>
    <p:extLst>
      <p:ext uri="{BB962C8B-B14F-4D97-AF65-F5344CB8AC3E}">
        <p14:creationId xmlns:p14="http://schemas.microsoft.com/office/powerpoint/2010/main" val="100555727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8463B-4204-7A57-F16B-4D0FB9156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028B88-42E8-5D74-D94D-43D3D1781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29D4D4-DBDA-109D-0106-4D38112BC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561532EA-C6FB-B002-EF96-8990EC22B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7817DA-0504-2E94-B680-9FA828CD6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8ED102-2ABD-4160-BDE1-2125844DC5A0}" type="slidenum">
              <a:rPr lang="en-GB" smtClean="0"/>
              <a:t>‹#›</a:t>
            </a:fld>
            <a:endParaRPr lang="en-GB"/>
          </a:p>
        </p:txBody>
      </p:sp>
      <p:pic>
        <p:nvPicPr>
          <p:cNvPr id="7" name="Picture 6">
            <a:extLst>
              <a:ext uri="{FF2B5EF4-FFF2-40B4-BE49-F238E27FC236}">
                <a16:creationId xmlns:a16="http://schemas.microsoft.com/office/drawing/2014/main" id="{77C948DD-B682-463C-0AB9-E9D6F154964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930" y="6156165"/>
            <a:ext cx="2191680" cy="710544"/>
          </a:xfrm>
          <a:prstGeom prst="rect">
            <a:avLst/>
          </a:prstGeom>
        </p:spPr>
      </p:pic>
    </p:spTree>
    <p:extLst>
      <p:ext uri="{BB962C8B-B14F-4D97-AF65-F5344CB8AC3E}">
        <p14:creationId xmlns:p14="http://schemas.microsoft.com/office/powerpoint/2010/main" val="3531980818"/>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0294611-3532-21AF-4625-D4615C42D7BE}"/>
                  </a:ext>
                </a:extLst>
              </p:cNvPr>
              <p:cNvSpPr txBox="1"/>
              <p:nvPr userDrawn="1"/>
            </p:nvSpPr>
            <p:spPr>
              <a:xfrm>
                <a:off x="4780557" y="6583551"/>
                <a:ext cx="27376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b="0" i="0" smtClean="0">
                          <a:solidFill>
                            <a:srgbClr val="224946"/>
                          </a:solidFill>
                          <a:latin typeface="Cambria Math" panose="02040503050406030204" pitchFamily="18" charset="0"/>
                        </a:rPr>
                        <m:t>©</m:t>
                      </m:r>
                      <m:r>
                        <a:rPr lang="en-US" sz="1200" b="0" i="0" smtClean="0">
                          <a:solidFill>
                            <a:srgbClr val="224946"/>
                          </a:solidFill>
                          <a:latin typeface="Cambria Math" panose="02040503050406030204" pitchFamily="18" charset="0"/>
                        </a:rPr>
                        <m:t> 2024 </m:t>
                      </m:r>
                      <m:r>
                        <m:rPr>
                          <m:sty m:val="p"/>
                        </m:rPr>
                        <a:rPr lang="en-US" sz="1200" b="0" i="0" smtClean="0">
                          <a:solidFill>
                            <a:srgbClr val="224946"/>
                          </a:solidFill>
                          <a:latin typeface="Cambria Math" panose="02040503050406030204" pitchFamily="18" charset="0"/>
                        </a:rPr>
                        <m:t>Intelligent</m:t>
                      </m:r>
                      <m:r>
                        <a:rPr lang="en-US" sz="1200" b="0" i="0" smtClean="0">
                          <a:solidFill>
                            <a:srgbClr val="224946"/>
                          </a:solidFill>
                          <a:latin typeface="Cambria Math" panose="02040503050406030204" pitchFamily="18" charset="0"/>
                        </a:rPr>
                        <m:t> </m:t>
                      </m:r>
                      <m:r>
                        <m:rPr>
                          <m:sty m:val="p"/>
                        </m:rPr>
                        <a:rPr lang="en-US" sz="1200" b="0" i="0" smtClean="0">
                          <a:solidFill>
                            <a:srgbClr val="224946"/>
                          </a:solidFill>
                          <a:latin typeface="Cambria Math" panose="02040503050406030204" pitchFamily="18" charset="0"/>
                        </a:rPr>
                        <m:t>Health</m:t>
                      </m:r>
                    </m:oMath>
                  </m:oMathPara>
                </a14:m>
                <a:endParaRPr lang="en-GB" sz="1200" b="0" i="0">
                  <a:solidFill>
                    <a:srgbClr val="224946"/>
                  </a:solidFill>
                  <a:latin typeface="+mn-lt"/>
                </a:endParaRPr>
              </a:p>
            </p:txBody>
          </p:sp>
        </mc:Choice>
        <mc:Fallback xmlns="">
          <p:sp>
            <p:nvSpPr>
              <p:cNvPr id="7" name="TextBox 6">
                <a:extLst>
                  <a:ext uri="{FF2B5EF4-FFF2-40B4-BE49-F238E27FC236}">
                    <a16:creationId xmlns:a16="http://schemas.microsoft.com/office/drawing/2014/main" id="{00294611-3532-21AF-4625-D4615C42D7BE}"/>
                  </a:ext>
                </a:extLst>
              </p:cNvPr>
              <p:cNvSpPr txBox="1">
                <a:spLocks noRot="1" noChangeAspect="1" noMove="1" noResize="1" noEditPoints="1" noAdjustHandles="1" noChangeArrowheads="1" noChangeShapeType="1" noTextEdit="1"/>
              </p:cNvSpPr>
              <p:nvPr userDrawn="1"/>
            </p:nvSpPr>
            <p:spPr>
              <a:xfrm>
                <a:off x="4780557" y="6583551"/>
                <a:ext cx="2737657" cy="276999"/>
              </a:xfrm>
              <a:prstGeom prst="rect">
                <a:avLst/>
              </a:prstGeom>
              <a:blipFill>
                <a:blip r:embed="rId13"/>
                <a:stretch>
                  <a:fillRect b="-4444"/>
                </a:stretch>
              </a:blipFill>
            </p:spPr>
            <p:txBody>
              <a:bodyPr/>
              <a:lstStyle/>
              <a:p>
                <a:r>
                  <a:rPr lang="en-US">
                    <a:noFill/>
                  </a:rPr>
                  <a:t> </a:t>
                </a:r>
              </a:p>
            </p:txBody>
          </p:sp>
        </mc:Fallback>
      </mc:AlternateContent>
      <p:pic>
        <p:nvPicPr>
          <p:cNvPr id="12" name="Picture 11" descr="A black background with text&#10;&#10;Description automatically generated">
            <a:extLst>
              <a:ext uri="{FF2B5EF4-FFF2-40B4-BE49-F238E27FC236}">
                <a16:creationId xmlns:a16="http://schemas.microsoft.com/office/drawing/2014/main" id="{F40809B6-A8CF-FC32-0D7A-86FFED94D9D2}"/>
              </a:ext>
            </a:extLst>
          </p:cNvPr>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105167" y="6213849"/>
            <a:ext cx="1138269" cy="558051"/>
          </a:xfrm>
          <a:prstGeom prst="rect">
            <a:avLst/>
          </a:prstGeom>
        </p:spPr>
      </p:pic>
    </p:spTree>
    <p:extLst>
      <p:ext uri="{BB962C8B-B14F-4D97-AF65-F5344CB8AC3E}">
        <p14:creationId xmlns:p14="http://schemas.microsoft.com/office/powerpoint/2010/main" val="2623460059"/>
      </p:ext>
    </p:extLst>
  </p:cSld>
  <p:clrMap bg1="lt1" tx1="dk1" bg2="lt2" tx2="dk2" accent1="accent1" accent2="accent2" accent3="accent3" accent4="accent4" accent5="accent5" accent6="accent6" hlink="hlink" folHlink="folHlink"/>
  <p:sldLayoutIdLst>
    <p:sldLayoutId id="2147484144" r:id="rId1"/>
    <p:sldLayoutId id="2147484145" r:id="rId2"/>
    <p:sldLayoutId id="2147484146" r:id="rId3"/>
    <p:sldLayoutId id="2147484147" r:id="rId4"/>
    <p:sldLayoutId id="2147484148" r:id="rId5"/>
    <p:sldLayoutId id="2147484149" r:id="rId6"/>
    <p:sldLayoutId id="2147484150" r:id="rId7"/>
    <p:sldLayoutId id="2147484151" r:id="rId8"/>
    <p:sldLayoutId id="2147484152" r:id="rId9"/>
    <p:sldLayoutId id="2147484153" r:id="rId10"/>
    <p:sldLayoutId id="2147484154" r:id="rId11"/>
  </p:sldLayoutIdLst>
  <p:txStyles>
    <p:titleStyle>
      <a:lvl1pPr algn="l" defTabSz="914400" rtl="0" eaLnBrk="1" latinLnBrk="0" hangingPunct="1">
        <a:lnSpc>
          <a:spcPct val="90000"/>
        </a:lnSpc>
        <a:spcBef>
          <a:spcPct val="0"/>
        </a:spcBef>
        <a:buNone/>
        <a:defRPr sz="4400" kern="1200">
          <a:solidFill>
            <a:srgbClr val="224946"/>
          </a:solidFill>
          <a:latin typeface="Co Text" panose="020B0803060202020204" pitchFamily="34" charset="0"/>
          <a:ea typeface="+mj-ea"/>
          <a:cs typeface="Co Text" panose="020B080306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24946"/>
          </a:solidFill>
          <a:latin typeface="Metropolis" panose="000008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24946"/>
          </a:solidFill>
          <a:latin typeface="Metropolis" panose="000008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24946"/>
          </a:solidFill>
          <a:latin typeface="Metropolis" panose="000008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24946"/>
          </a:solidFill>
          <a:latin typeface="Metropolis" panose="000008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24946"/>
          </a:solidFill>
          <a:latin typeface="Metropolis" panose="000008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7FC2-AA3C-DBC9-1FFF-982549D7A7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C489E1-FC1A-5BDA-ED56-D9B543F03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82D934-DA21-9B74-2DD4-1B3AC926504B}"/>
                  </a:ext>
                </a:extLst>
              </p:cNvPr>
              <p:cNvSpPr txBox="1"/>
              <p:nvPr/>
            </p:nvSpPr>
            <p:spPr>
              <a:xfrm>
                <a:off x="4727171" y="6492873"/>
                <a:ext cx="27376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b="0" i="0" smtClean="0">
                          <a:solidFill>
                            <a:srgbClr val="224946"/>
                          </a:solidFill>
                          <a:latin typeface="Cambria Math" panose="02040503050406030204" pitchFamily="18" charset="0"/>
                        </a:rPr>
                        <m:t>©</m:t>
                      </m:r>
                      <m:r>
                        <a:rPr lang="en-US" sz="1200" b="0" i="0" smtClean="0">
                          <a:solidFill>
                            <a:srgbClr val="224946"/>
                          </a:solidFill>
                          <a:latin typeface="Cambria Math" panose="02040503050406030204" pitchFamily="18" charset="0"/>
                        </a:rPr>
                        <m:t> 2024 </m:t>
                      </m:r>
                      <m:r>
                        <m:rPr>
                          <m:sty m:val="p"/>
                        </m:rPr>
                        <a:rPr lang="en-US" sz="1200" b="0" i="0" smtClean="0">
                          <a:solidFill>
                            <a:srgbClr val="224946"/>
                          </a:solidFill>
                          <a:latin typeface="Cambria Math" panose="02040503050406030204" pitchFamily="18" charset="0"/>
                        </a:rPr>
                        <m:t>Intelligent</m:t>
                      </m:r>
                      <m:r>
                        <a:rPr lang="en-US" sz="1200" b="0" i="0" smtClean="0">
                          <a:solidFill>
                            <a:srgbClr val="224946"/>
                          </a:solidFill>
                          <a:latin typeface="Cambria Math" panose="02040503050406030204" pitchFamily="18" charset="0"/>
                        </a:rPr>
                        <m:t> </m:t>
                      </m:r>
                      <m:r>
                        <m:rPr>
                          <m:sty m:val="p"/>
                        </m:rPr>
                        <a:rPr lang="en-US" sz="1200" b="0" i="0" smtClean="0">
                          <a:solidFill>
                            <a:srgbClr val="224946"/>
                          </a:solidFill>
                          <a:latin typeface="Cambria Math" panose="02040503050406030204" pitchFamily="18" charset="0"/>
                        </a:rPr>
                        <m:t>Health</m:t>
                      </m:r>
                    </m:oMath>
                  </m:oMathPara>
                </a14:m>
                <a:endParaRPr lang="en-GB" sz="1200" b="0" i="0">
                  <a:solidFill>
                    <a:srgbClr val="224946"/>
                  </a:solidFill>
                  <a:latin typeface="+mn-lt"/>
                </a:endParaRPr>
              </a:p>
            </p:txBody>
          </p:sp>
        </mc:Choice>
        <mc:Fallback xmlns="">
          <p:sp>
            <p:nvSpPr>
              <p:cNvPr id="9" name="TextBox 8">
                <a:extLst>
                  <a:ext uri="{FF2B5EF4-FFF2-40B4-BE49-F238E27FC236}">
                    <a16:creationId xmlns:a16="http://schemas.microsoft.com/office/drawing/2014/main" id="{9A82D934-DA21-9B74-2DD4-1B3AC926504B}"/>
                  </a:ext>
                </a:extLst>
              </p:cNvPr>
              <p:cNvSpPr txBox="1">
                <a:spLocks noRot="1" noChangeAspect="1" noMove="1" noResize="1" noEditPoints="1" noAdjustHandles="1" noChangeArrowheads="1" noChangeShapeType="1" noTextEdit="1"/>
              </p:cNvSpPr>
              <p:nvPr/>
            </p:nvSpPr>
            <p:spPr>
              <a:xfrm>
                <a:off x="4727171" y="6492873"/>
                <a:ext cx="2737657" cy="276999"/>
              </a:xfrm>
              <a:prstGeom prst="rect">
                <a:avLst/>
              </a:prstGeom>
              <a:blipFill>
                <a:blip r:embed="rId10"/>
                <a:stretch>
                  <a:fillRect b="-8696"/>
                </a:stretch>
              </a:blipFill>
            </p:spPr>
            <p:txBody>
              <a:bodyPr/>
              <a:lstStyle/>
              <a:p>
                <a:r>
                  <a:rPr lang="en-US">
                    <a:noFill/>
                  </a:rPr>
                  <a:t> </a:t>
                </a:r>
              </a:p>
            </p:txBody>
          </p:sp>
        </mc:Fallback>
      </mc:AlternateContent>
      <p:pic>
        <p:nvPicPr>
          <p:cNvPr id="5" name="Picture 4" descr="A black background with text&#10;&#10;Description automatically generated">
            <a:extLst>
              <a:ext uri="{FF2B5EF4-FFF2-40B4-BE49-F238E27FC236}">
                <a16:creationId xmlns:a16="http://schemas.microsoft.com/office/drawing/2014/main" id="{36DEE8C9-D25D-4C16-401C-3298EF24B1F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7201" y="6169718"/>
            <a:ext cx="1224148" cy="600154"/>
          </a:xfrm>
          <a:prstGeom prst="rect">
            <a:avLst/>
          </a:prstGeom>
        </p:spPr>
      </p:pic>
    </p:spTree>
    <p:extLst>
      <p:ext uri="{BB962C8B-B14F-4D97-AF65-F5344CB8AC3E}">
        <p14:creationId xmlns:p14="http://schemas.microsoft.com/office/powerpoint/2010/main" val="764922214"/>
      </p:ext>
    </p:extLst>
  </p:cSld>
  <p:clrMap bg1="dk1" tx1="lt1" bg2="dk2" tx2="lt2" accent1="accent1" accent2="accent2" accent3="accent3" accent4="accent4" accent5="accent5" accent6="accent6" hlink="hlink" folHlink="folHlink"/>
  <p:sldLayoutIdLst>
    <p:sldLayoutId id="2147484156" r:id="rId1"/>
    <p:sldLayoutId id="2147484157" r:id="rId2"/>
    <p:sldLayoutId id="2147484158" r:id="rId3"/>
    <p:sldLayoutId id="2147484159" r:id="rId4"/>
    <p:sldLayoutId id="2147484160" r:id="rId5"/>
    <p:sldLayoutId id="2147484161" r:id="rId6"/>
    <p:sldLayoutId id="2147484162" r:id="rId7"/>
  </p:sldLayoutIdLst>
  <p:txStyles>
    <p:titleStyle>
      <a:lvl1pPr algn="l" defTabSz="685800" rtl="0" eaLnBrk="1" latinLnBrk="0" hangingPunct="1">
        <a:lnSpc>
          <a:spcPct val="90000"/>
        </a:lnSpc>
        <a:spcBef>
          <a:spcPct val="0"/>
        </a:spcBef>
        <a:buNone/>
        <a:defRPr sz="3300" kern="1200">
          <a:solidFill>
            <a:srgbClr val="224946"/>
          </a:solidFill>
          <a:latin typeface="Co Text" panose="020B0803060202020204" pitchFamily="34" charset="0"/>
          <a:ea typeface="+mj-ea"/>
          <a:cs typeface="Co Text" panose="020B080306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8E77"/>
          </a:solidFill>
          <a:latin typeface="Metropolis" panose="000008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8E77"/>
          </a:solidFill>
          <a:latin typeface="Metropolis Ligh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8E77"/>
          </a:solidFill>
          <a:latin typeface="Metropolis Ligh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DE7FC2-AA3C-DBC9-1FFF-982549D7A7BB}"/>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C489E1-FC1A-5BDA-ED56-D9B543F03F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82D934-DA21-9B74-2DD4-1B3AC926504B}"/>
                  </a:ext>
                </a:extLst>
              </p:cNvPr>
              <p:cNvSpPr txBox="1"/>
              <p:nvPr/>
            </p:nvSpPr>
            <p:spPr>
              <a:xfrm>
                <a:off x="4727171" y="6492873"/>
                <a:ext cx="2737657" cy="27699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1200" b="0" i="0" smtClean="0">
                          <a:solidFill>
                            <a:srgbClr val="224946"/>
                          </a:solidFill>
                          <a:latin typeface="Cambria Math" panose="02040503050406030204" pitchFamily="18" charset="0"/>
                        </a:rPr>
                        <m:t>©</m:t>
                      </m:r>
                      <m:r>
                        <a:rPr lang="en-US" sz="1200" b="0" i="0" smtClean="0">
                          <a:solidFill>
                            <a:srgbClr val="224946"/>
                          </a:solidFill>
                          <a:latin typeface="Cambria Math" panose="02040503050406030204" pitchFamily="18" charset="0"/>
                        </a:rPr>
                        <m:t> 2024 </m:t>
                      </m:r>
                      <m:r>
                        <m:rPr>
                          <m:sty m:val="p"/>
                        </m:rPr>
                        <a:rPr lang="en-US" sz="1200" b="0" i="0" smtClean="0">
                          <a:solidFill>
                            <a:srgbClr val="224946"/>
                          </a:solidFill>
                          <a:latin typeface="Cambria Math" panose="02040503050406030204" pitchFamily="18" charset="0"/>
                        </a:rPr>
                        <m:t>Intelligent</m:t>
                      </m:r>
                      <m:r>
                        <a:rPr lang="en-US" sz="1200" b="0" i="0" smtClean="0">
                          <a:solidFill>
                            <a:srgbClr val="224946"/>
                          </a:solidFill>
                          <a:latin typeface="Cambria Math" panose="02040503050406030204" pitchFamily="18" charset="0"/>
                        </a:rPr>
                        <m:t> </m:t>
                      </m:r>
                      <m:r>
                        <m:rPr>
                          <m:sty m:val="p"/>
                        </m:rPr>
                        <a:rPr lang="en-US" sz="1200" b="0" i="0" smtClean="0">
                          <a:solidFill>
                            <a:srgbClr val="224946"/>
                          </a:solidFill>
                          <a:latin typeface="Cambria Math" panose="02040503050406030204" pitchFamily="18" charset="0"/>
                        </a:rPr>
                        <m:t>Health</m:t>
                      </m:r>
                    </m:oMath>
                  </m:oMathPara>
                </a14:m>
                <a:endParaRPr lang="en-GB" sz="1200" b="0" i="0">
                  <a:solidFill>
                    <a:srgbClr val="224946"/>
                  </a:solidFill>
                  <a:latin typeface="+mn-lt"/>
                </a:endParaRPr>
              </a:p>
            </p:txBody>
          </p:sp>
        </mc:Choice>
        <mc:Fallback xmlns="">
          <p:sp>
            <p:nvSpPr>
              <p:cNvPr id="9" name="TextBox 8">
                <a:extLst>
                  <a:ext uri="{FF2B5EF4-FFF2-40B4-BE49-F238E27FC236}">
                    <a16:creationId xmlns:a16="http://schemas.microsoft.com/office/drawing/2014/main" id="{9A82D934-DA21-9B74-2DD4-1B3AC926504B}"/>
                  </a:ext>
                </a:extLst>
              </p:cNvPr>
              <p:cNvSpPr txBox="1">
                <a:spLocks noRot="1" noChangeAspect="1" noMove="1" noResize="1" noEditPoints="1" noAdjustHandles="1" noChangeArrowheads="1" noChangeShapeType="1" noTextEdit="1"/>
              </p:cNvSpPr>
              <p:nvPr/>
            </p:nvSpPr>
            <p:spPr>
              <a:xfrm>
                <a:off x="4727171" y="6492873"/>
                <a:ext cx="2737657" cy="276999"/>
              </a:xfrm>
              <a:prstGeom prst="rect">
                <a:avLst/>
              </a:prstGeom>
              <a:blipFill>
                <a:blip r:embed="rId10"/>
                <a:stretch>
                  <a:fillRect b="-8696"/>
                </a:stretch>
              </a:blipFill>
            </p:spPr>
            <p:txBody>
              <a:bodyPr/>
              <a:lstStyle/>
              <a:p>
                <a:r>
                  <a:rPr lang="en-US">
                    <a:noFill/>
                  </a:rPr>
                  <a:t> </a:t>
                </a:r>
              </a:p>
            </p:txBody>
          </p:sp>
        </mc:Fallback>
      </mc:AlternateContent>
      <p:pic>
        <p:nvPicPr>
          <p:cNvPr id="5" name="Picture 4" descr="A black background with text&#10;&#10;Description automatically generated">
            <a:extLst>
              <a:ext uri="{FF2B5EF4-FFF2-40B4-BE49-F238E27FC236}">
                <a16:creationId xmlns:a16="http://schemas.microsoft.com/office/drawing/2014/main" id="{36DEE8C9-D25D-4C16-401C-3298EF24B1F5}"/>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347201" y="6169718"/>
            <a:ext cx="1224148" cy="600154"/>
          </a:xfrm>
          <a:prstGeom prst="rect">
            <a:avLst/>
          </a:prstGeom>
        </p:spPr>
      </p:pic>
    </p:spTree>
    <p:extLst>
      <p:ext uri="{BB962C8B-B14F-4D97-AF65-F5344CB8AC3E}">
        <p14:creationId xmlns:p14="http://schemas.microsoft.com/office/powerpoint/2010/main" val="1826950776"/>
      </p:ext>
    </p:extLst>
  </p:cSld>
  <p:clrMap bg1="dk1" tx1="lt1" bg2="dk2"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Lst>
  <p:txStyles>
    <p:titleStyle>
      <a:lvl1pPr algn="l" defTabSz="685800" rtl="0" eaLnBrk="1" latinLnBrk="0" hangingPunct="1">
        <a:lnSpc>
          <a:spcPct val="90000"/>
        </a:lnSpc>
        <a:spcBef>
          <a:spcPct val="0"/>
        </a:spcBef>
        <a:buNone/>
        <a:defRPr sz="3300" kern="1200">
          <a:solidFill>
            <a:srgbClr val="224946"/>
          </a:solidFill>
          <a:latin typeface="Co Text" panose="020B0803060202020204" pitchFamily="34" charset="0"/>
          <a:ea typeface="+mj-ea"/>
          <a:cs typeface="Co Text" panose="020B080306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8E77"/>
          </a:solidFill>
          <a:latin typeface="Metropolis" panose="000008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8E77"/>
          </a:solidFill>
          <a:latin typeface="Metropolis Light"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008E77"/>
          </a:solidFill>
          <a:latin typeface="Metropolis Light"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008E77"/>
          </a:solidFill>
          <a:latin typeface="Metropolis Light"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13204"/>
      </p:ext>
    </p:extLst>
  </p:cSld>
  <p:clrMap bg1="lt1" tx1="dk1" bg2="lt2" tx2="dk2" accent1="accent1" accent2="accent2" accent3="accent3" accent4="accent4" accent5="accent5" accent6="accent6" hlink="hlink" folHlink="folHlink"/>
  <p:sldLayoutIdLst>
    <p:sldLayoutId id="2147484173" r:id="rId1"/>
    <p:sldLayoutId id="2147484174" r:id="rId2"/>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8463B-4204-7A57-F16B-4D0FB91560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028B88-42E8-5D74-D94D-43D3D17812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29D4D4-DBDA-109D-0106-4D38112BC3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C263759-A2EA-469F-9173-5BD9D40B45B5}" type="datetimeFigureOut">
              <a:rPr lang="en-GB" smtClean="0"/>
              <a:t>01/10/2025</a:t>
            </a:fld>
            <a:endParaRPr lang="en-GB"/>
          </a:p>
        </p:txBody>
      </p:sp>
      <p:sp>
        <p:nvSpPr>
          <p:cNvPr id="5" name="Footer Placeholder 4">
            <a:extLst>
              <a:ext uri="{FF2B5EF4-FFF2-40B4-BE49-F238E27FC236}">
                <a16:creationId xmlns:a16="http://schemas.microsoft.com/office/drawing/2014/main" id="{561532EA-C6FB-B002-EF96-8990EC22B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67817DA-0504-2E94-B680-9FA828CD62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78ED102-2ABD-4160-BDE1-2125844DC5A0}" type="slidenum">
              <a:rPr lang="en-GB" smtClean="0"/>
              <a:t>‹#›</a:t>
            </a:fld>
            <a:endParaRPr lang="en-GB"/>
          </a:p>
        </p:txBody>
      </p:sp>
      <p:pic>
        <p:nvPicPr>
          <p:cNvPr id="7" name="Picture 6">
            <a:extLst>
              <a:ext uri="{FF2B5EF4-FFF2-40B4-BE49-F238E27FC236}">
                <a16:creationId xmlns:a16="http://schemas.microsoft.com/office/drawing/2014/main" id="{77C948DD-B682-463C-0AB9-E9D6F154964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930" y="6156165"/>
            <a:ext cx="2191680" cy="710544"/>
          </a:xfrm>
          <a:prstGeom prst="rect">
            <a:avLst/>
          </a:prstGeom>
        </p:spPr>
      </p:pic>
    </p:spTree>
    <p:extLst>
      <p:ext uri="{BB962C8B-B14F-4D97-AF65-F5344CB8AC3E}">
        <p14:creationId xmlns:p14="http://schemas.microsoft.com/office/powerpoint/2010/main" val="973024394"/>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 id="2147484180" r:id="rId5"/>
    <p:sldLayoutId id="2147484181" r:id="rId6"/>
    <p:sldLayoutId id="2147484182" r:id="rId7"/>
    <p:sldLayoutId id="2147484183" r:id="rId8"/>
    <p:sldLayoutId id="2147484184" r:id="rId9"/>
    <p:sldLayoutId id="2147484185" r:id="rId10"/>
    <p:sldLayoutId id="21474841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999" y="500400"/>
            <a:ext cx="1123130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schemeClr val="bg1"/>
                </a:solidFill>
                <a:latin typeface="+mj-lt"/>
              </a:rPr>
              <a:t>© 2015</a:t>
            </a:r>
            <a:r>
              <a:rPr lang="en-GB" sz="1000" baseline="0">
                <a:solidFill>
                  <a:schemeClr val="bg1"/>
                </a:solidFill>
                <a:latin typeface="+mj-lt"/>
              </a:rPr>
              <a:t> Intelligent Health</a:t>
            </a:r>
            <a:endParaRPr lang="en-GB" sz="1000">
              <a:solidFill>
                <a:schemeClr val="bg1"/>
              </a:solidFill>
              <a:latin typeface="+mj-lt"/>
            </a:endParaRP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40742" y="6094801"/>
            <a:ext cx="670561" cy="405385"/>
          </a:xfrm>
          <a:prstGeom prst="rect">
            <a:avLst/>
          </a:prstGeom>
        </p:spPr>
      </p:pic>
    </p:spTree>
    <p:extLst>
      <p:ext uri="{BB962C8B-B14F-4D97-AF65-F5344CB8AC3E}">
        <p14:creationId xmlns:p14="http://schemas.microsoft.com/office/powerpoint/2010/main" val="4035757896"/>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3200" kern="1200" spc="-30" baseline="0">
          <a:solidFill>
            <a:schemeClr val="bg1"/>
          </a:solidFill>
          <a:latin typeface="+mj-lt"/>
          <a:ea typeface="+mj-ea"/>
          <a:cs typeface="+mj-cs"/>
        </a:defRPr>
      </a:lvl1pPr>
    </p:titleStyle>
    <p:bodyStyle>
      <a:lvl1pPr marL="215900" indent="-216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1"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1"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1" y="6364801"/>
            <a:ext cx="1599797" cy="154017"/>
          </a:xfrm>
          <a:prstGeom prst="rect">
            <a:avLst/>
          </a:prstGeom>
          <a:noFill/>
        </p:spPr>
        <p:txBody>
          <a:bodyPr wrap="none" lIns="0" tIns="0" rIns="0" bIns="0" rtlCol="0">
            <a:spAutoFit/>
          </a:bodyPr>
          <a:lstStyle/>
          <a:p>
            <a:r>
              <a:rPr lang="en-GB" sz="1001">
                <a:solidFill>
                  <a:schemeClr val="tx2"/>
                </a:solidFill>
                <a:latin typeface="+mj-lt"/>
              </a:rPr>
              <a:t>© 2023</a:t>
            </a:r>
            <a:r>
              <a:rPr lang="en-GB" sz="1001" baseline="0">
                <a:solidFill>
                  <a:schemeClr val="tx2"/>
                </a:solidFill>
                <a:latin typeface="+mj-lt"/>
              </a:rPr>
              <a:t> Intelligent Health</a:t>
            </a:r>
            <a:endParaRPr lang="en-GB" sz="1001">
              <a:solidFill>
                <a:schemeClr val="tx2"/>
              </a:solidFill>
              <a:latin typeface="+mj-lt"/>
            </a:endParaRP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236751" y="6094802"/>
            <a:ext cx="473812" cy="405385"/>
          </a:xfrm>
          <a:prstGeom prst="rect">
            <a:avLst/>
          </a:prstGeom>
        </p:spPr>
      </p:pic>
    </p:spTree>
    <p:extLst>
      <p:ext uri="{BB962C8B-B14F-4D97-AF65-F5344CB8AC3E}">
        <p14:creationId xmlns:p14="http://schemas.microsoft.com/office/powerpoint/2010/main" val="154772754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Lst>
  <p:txStyles>
    <p:title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34" indent="-360034" algn="l" defTabSz="914485" rtl="0" eaLnBrk="1" latinLnBrk="0" hangingPunct="1">
        <a:lnSpc>
          <a:spcPts val="2601"/>
        </a:lnSpc>
        <a:spcBef>
          <a:spcPts val="0"/>
        </a:spcBef>
        <a:spcAft>
          <a:spcPts val="2601"/>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65" indent="-228622" algn="l" defTabSz="914485"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107" indent="-228622" algn="l" defTabSz="914485"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350"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593" indent="-228622" algn="l" defTabSz="914485"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836"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78"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21"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64"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85" rtl="0" eaLnBrk="1" latinLnBrk="0" hangingPunct="1">
        <a:defRPr sz="1800" kern="1200">
          <a:solidFill>
            <a:schemeClr val="tx1"/>
          </a:solidFill>
          <a:latin typeface="+mn-lt"/>
          <a:ea typeface="+mn-ea"/>
          <a:cs typeface="+mn-cs"/>
        </a:defRPr>
      </a:lvl1pPr>
      <a:lvl2pPr marL="457243" algn="l" defTabSz="914485" rtl="0" eaLnBrk="1" latinLnBrk="0" hangingPunct="1">
        <a:defRPr sz="1800" kern="1200">
          <a:solidFill>
            <a:schemeClr val="tx1"/>
          </a:solidFill>
          <a:latin typeface="+mn-lt"/>
          <a:ea typeface="+mn-ea"/>
          <a:cs typeface="+mn-cs"/>
        </a:defRPr>
      </a:lvl2pPr>
      <a:lvl3pPr marL="914485" algn="l" defTabSz="914485" rtl="0" eaLnBrk="1" latinLnBrk="0" hangingPunct="1">
        <a:defRPr sz="1800" kern="1200">
          <a:solidFill>
            <a:schemeClr val="tx1"/>
          </a:solidFill>
          <a:latin typeface="+mn-lt"/>
          <a:ea typeface="+mn-ea"/>
          <a:cs typeface="+mn-cs"/>
        </a:defRPr>
      </a:lvl3pPr>
      <a:lvl4pPr marL="1371728" algn="l" defTabSz="914485" rtl="0" eaLnBrk="1" latinLnBrk="0" hangingPunct="1">
        <a:defRPr sz="1800" kern="1200">
          <a:solidFill>
            <a:schemeClr val="tx1"/>
          </a:solidFill>
          <a:latin typeface="+mn-lt"/>
          <a:ea typeface="+mn-ea"/>
          <a:cs typeface="+mn-cs"/>
        </a:defRPr>
      </a:lvl4pPr>
      <a:lvl5pPr marL="1828971" algn="l" defTabSz="914485" rtl="0" eaLnBrk="1" latinLnBrk="0" hangingPunct="1">
        <a:defRPr sz="1800" kern="1200">
          <a:solidFill>
            <a:schemeClr val="tx1"/>
          </a:solidFill>
          <a:latin typeface="+mn-lt"/>
          <a:ea typeface="+mn-ea"/>
          <a:cs typeface="+mn-cs"/>
        </a:defRPr>
      </a:lvl5pPr>
      <a:lvl6pPr marL="2286214" algn="l" defTabSz="914485" rtl="0" eaLnBrk="1" latinLnBrk="0" hangingPunct="1">
        <a:defRPr sz="1800" kern="1200">
          <a:solidFill>
            <a:schemeClr val="tx1"/>
          </a:solidFill>
          <a:latin typeface="+mn-lt"/>
          <a:ea typeface="+mn-ea"/>
          <a:cs typeface="+mn-cs"/>
        </a:defRPr>
      </a:lvl6pPr>
      <a:lvl7pPr marL="2743456" algn="l" defTabSz="914485" rtl="0" eaLnBrk="1" latinLnBrk="0" hangingPunct="1">
        <a:defRPr sz="1800" kern="1200">
          <a:solidFill>
            <a:schemeClr val="tx1"/>
          </a:solidFill>
          <a:latin typeface="+mn-lt"/>
          <a:ea typeface="+mn-ea"/>
          <a:cs typeface="+mn-cs"/>
        </a:defRPr>
      </a:lvl7pPr>
      <a:lvl8pPr marL="3200699" algn="l" defTabSz="914485" rtl="0" eaLnBrk="1" latinLnBrk="0" hangingPunct="1">
        <a:defRPr sz="1800" kern="1200">
          <a:solidFill>
            <a:schemeClr val="tx1"/>
          </a:solidFill>
          <a:latin typeface="+mn-lt"/>
          <a:ea typeface="+mn-ea"/>
          <a:cs typeface="+mn-cs"/>
        </a:defRPr>
      </a:lvl8pPr>
      <a:lvl9pPr marL="3657942" algn="l" defTabSz="91448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srgbClr val="004851"/>
                </a:solidFill>
                <a:latin typeface="Co Text"/>
              </a:rPr>
              <a:t>© 2015 Intelligent Health</a:t>
            </a:r>
          </a:p>
        </p:txBody>
      </p:sp>
      <p:pic>
        <p:nvPicPr>
          <p:cNvPr id="6" name="Picture 5"/>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040001" y="6094801"/>
            <a:ext cx="670561" cy="405385"/>
          </a:xfrm>
          <a:prstGeom prst="rect">
            <a:avLst/>
          </a:prstGeom>
        </p:spPr>
      </p:pic>
    </p:spTree>
    <p:extLst>
      <p:ext uri="{BB962C8B-B14F-4D97-AF65-F5344CB8AC3E}">
        <p14:creationId xmlns:p14="http://schemas.microsoft.com/office/powerpoint/2010/main" val="257889655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Lst>
  <p:txStyles>
    <p:titleStyle>
      <a:lvl1pPr algn="l" defTabSz="914400"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00" indent="-360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schemeClr val="tx2"/>
                </a:solidFill>
                <a:latin typeface="+mj-lt"/>
              </a:rPr>
              <a:t>© 2020</a:t>
            </a:r>
            <a:r>
              <a:rPr lang="en-GB" sz="1000" baseline="0">
                <a:solidFill>
                  <a:schemeClr val="tx2"/>
                </a:solidFill>
                <a:latin typeface="+mj-lt"/>
              </a:rPr>
              <a:t> Intelligent Health</a:t>
            </a:r>
            <a:endParaRPr lang="en-GB" sz="1000">
              <a:solidFill>
                <a:schemeClr val="tx2"/>
              </a:solidFill>
              <a:latin typeface="+mj-lt"/>
            </a:endParaRP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40001" y="6094801"/>
            <a:ext cx="670561" cy="405385"/>
          </a:xfrm>
          <a:prstGeom prst="rect">
            <a:avLst/>
          </a:prstGeom>
        </p:spPr>
      </p:pic>
    </p:spTree>
    <p:extLst>
      <p:ext uri="{BB962C8B-B14F-4D97-AF65-F5344CB8AC3E}">
        <p14:creationId xmlns:p14="http://schemas.microsoft.com/office/powerpoint/2010/main" val="335072810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xStyles>
    <p:titleStyle>
      <a:lvl1pPr algn="l" defTabSz="914400"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00" indent="-360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999" y="500400"/>
            <a:ext cx="1123130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1"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1" y="6364800"/>
            <a:ext cx="2363416" cy="153888"/>
          </a:xfrm>
          <a:prstGeom prst="rect">
            <a:avLst/>
          </a:prstGeom>
          <a:noFill/>
        </p:spPr>
        <p:txBody>
          <a:bodyPr wrap="square" lIns="0" tIns="0" rIns="0" bIns="0" rtlCol="0">
            <a:spAutoFit/>
          </a:bodyPr>
          <a:lstStyle/>
          <a:p>
            <a:r>
              <a:rPr lang="en-GB" sz="1001">
                <a:solidFill>
                  <a:schemeClr val="bg1"/>
                </a:solidFill>
                <a:latin typeface="+mj-lt"/>
              </a:rPr>
              <a:t>© 2020</a:t>
            </a:r>
            <a:r>
              <a:rPr lang="en-GB" sz="1001" baseline="0">
                <a:solidFill>
                  <a:schemeClr val="bg1"/>
                </a:solidFill>
                <a:latin typeface="+mj-lt"/>
              </a:rPr>
              <a:t> Intelligent Health</a:t>
            </a:r>
            <a:endParaRPr lang="en-GB" sz="1001">
              <a:solidFill>
                <a:schemeClr val="bg1"/>
              </a:solidFill>
              <a:latin typeface="+mj-lt"/>
            </a:endParaRPr>
          </a:p>
        </p:txBody>
      </p:sp>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040742" y="6094802"/>
            <a:ext cx="670561" cy="405385"/>
          </a:xfrm>
          <a:prstGeom prst="rect">
            <a:avLst/>
          </a:prstGeom>
        </p:spPr>
      </p:pic>
    </p:spTree>
    <p:extLst>
      <p:ext uri="{BB962C8B-B14F-4D97-AF65-F5344CB8AC3E}">
        <p14:creationId xmlns:p14="http://schemas.microsoft.com/office/powerpoint/2010/main" val="127496157"/>
      </p:ext>
    </p:extLst>
  </p:cSld>
  <p:clrMap bg1="lt1" tx1="dk1" bg2="lt2" tx2="dk2" accent1="accent1" accent2="accent2" accent3="accent3" accent4="accent4" accent5="accent5" accent6="accent6" hlink="hlink" folHlink="folHlink"/>
  <p:sldLayoutIdLst>
    <p:sldLayoutId id="2147483823" r:id="rId1"/>
    <p:sldLayoutId id="2147483824" r:id="rId2"/>
  </p:sldLayoutIdLst>
  <p:txStyles>
    <p:titleStyle>
      <a:lvl1pPr algn="l" defTabSz="914485" rtl="0" eaLnBrk="1" latinLnBrk="0" hangingPunct="1">
        <a:lnSpc>
          <a:spcPct val="90000"/>
        </a:lnSpc>
        <a:spcBef>
          <a:spcPct val="0"/>
        </a:spcBef>
        <a:buNone/>
        <a:defRPr sz="3200" kern="1200" spc="-30" baseline="0">
          <a:solidFill>
            <a:schemeClr val="bg1"/>
          </a:solidFill>
          <a:latin typeface="+mj-lt"/>
          <a:ea typeface="+mj-ea"/>
          <a:cs typeface="+mj-cs"/>
        </a:defRPr>
      </a:lvl1pPr>
    </p:titleStyle>
    <p:bodyStyle>
      <a:lvl1pPr marL="215920" indent="-216020" algn="l" defTabSz="914485" rtl="0" eaLnBrk="1" latinLnBrk="0" hangingPunct="1">
        <a:lnSpc>
          <a:spcPts val="2601"/>
        </a:lnSpc>
        <a:spcBef>
          <a:spcPts val="0"/>
        </a:spcBef>
        <a:spcAft>
          <a:spcPts val="2601"/>
        </a:spcAft>
        <a:buClr>
          <a:schemeClr val="bg2"/>
        </a:buClr>
        <a:buFont typeface="Arial" panose="020B0604020202020204" pitchFamily="34" charset="0"/>
        <a:buChar char="•"/>
        <a:defRPr sz="2400" kern="1200" spc="-10" baseline="0">
          <a:solidFill>
            <a:schemeClr val="bg1"/>
          </a:solidFill>
          <a:latin typeface="+mn-lt"/>
          <a:ea typeface="+mn-ea"/>
          <a:cs typeface="+mn-cs"/>
        </a:defRPr>
      </a:lvl1pPr>
      <a:lvl2pPr marL="685865" indent="-228622" algn="l" defTabSz="914485"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107" indent="-228622" algn="l" defTabSz="914485"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350" indent="-228622" algn="l" defTabSz="914485"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593" indent="-228622" algn="l" defTabSz="914485"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836"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78"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21"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64"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85" rtl="0" eaLnBrk="1" latinLnBrk="0" hangingPunct="1">
        <a:defRPr sz="1800" kern="1200">
          <a:solidFill>
            <a:schemeClr val="tx1"/>
          </a:solidFill>
          <a:latin typeface="+mn-lt"/>
          <a:ea typeface="+mn-ea"/>
          <a:cs typeface="+mn-cs"/>
        </a:defRPr>
      </a:lvl1pPr>
      <a:lvl2pPr marL="457243" algn="l" defTabSz="914485" rtl="0" eaLnBrk="1" latinLnBrk="0" hangingPunct="1">
        <a:defRPr sz="1800" kern="1200">
          <a:solidFill>
            <a:schemeClr val="tx1"/>
          </a:solidFill>
          <a:latin typeface="+mn-lt"/>
          <a:ea typeface="+mn-ea"/>
          <a:cs typeface="+mn-cs"/>
        </a:defRPr>
      </a:lvl2pPr>
      <a:lvl3pPr marL="914485" algn="l" defTabSz="914485" rtl="0" eaLnBrk="1" latinLnBrk="0" hangingPunct="1">
        <a:defRPr sz="1800" kern="1200">
          <a:solidFill>
            <a:schemeClr val="tx1"/>
          </a:solidFill>
          <a:latin typeface="+mn-lt"/>
          <a:ea typeface="+mn-ea"/>
          <a:cs typeface="+mn-cs"/>
        </a:defRPr>
      </a:lvl3pPr>
      <a:lvl4pPr marL="1371728" algn="l" defTabSz="914485" rtl="0" eaLnBrk="1" latinLnBrk="0" hangingPunct="1">
        <a:defRPr sz="1800" kern="1200">
          <a:solidFill>
            <a:schemeClr val="tx1"/>
          </a:solidFill>
          <a:latin typeface="+mn-lt"/>
          <a:ea typeface="+mn-ea"/>
          <a:cs typeface="+mn-cs"/>
        </a:defRPr>
      </a:lvl4pPr>
      <a:lvl5pPr marL="1828971" algn="l" defTabSz="914485" rtl="0" eaLnBrk="1" latinLnBrk="0" hangingPunct="1">
        <a:defRPr sz="1800" kern="1200">
          <a:solidFill>
            <a:schemeClr val="tx1"/>
          </a:solidFill>
          <a:latin typeface="+mn-lt"/>
          <a:ea typeface="+mn-ea"/>
          <a:cs typeface="+mn-cs"/>
        </a:defRPr>
      </a:lvl5pPr>
      <a:lvl6pPr marL="2286214" algn="l" defTabSz="914485" rtl="0" eaLnBrk="1" latinLnBrk="0" hangingPunct="1">
        <a:defRPr sz="1800" kern="1200">
          <a:solidFill>
            <a:schemeClr val="tx1"/>
          </a:solidFill>
          <a:latin typeface="+mn-lt"/>
          <a:ea typeface="+mn-ea"/>
          <a:cs typeface="+mn-cs"/>
        </a:defRPr>
      </a:lvl6pPr>
      <a:lvl7pPr marL="2743456" algn="l" defTabSz="914485" rtl="0" eaLnBrk="1" latinLnBrk="0" hangingPunct="1">
        <a:defRPr sz="1800" kern="1200">
          <a:solidFill>
            <a:schemeClr val="tx1"/>
          </a:solidFill>
          <a:latin typeface="+mn-lt"/>
          <a:ea typeface="+mn-ea"/>
          <a:cs typeface="+mn-cs"/>
        </a:defRPr>
      </a:lvl7pPr>
      <a:lvl8pPr marL="3200699" algn="l" defTabSz="914485" rtl="0" eaLnBrk="1" latinLnBrk="0" hangingPunct="1">
        <a:defRPr sz="1800" kern="1200">
          <a:solidFill>
            <a:schemeClr val="tx1"/>
          </a:solidFill>
          <a:latin typeface="+mn-lt"/>
          <a:ea typeface="+mn-ea"/>
          <a:cs typeface="+mn-cs"/>
        </a:defRPr>
      </a:lvl8pPr>
      <a:lvl9pPr marL="3657942" algn="l" defTabSz="91448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10/1/2025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TextBox 6">
            <a:extLst>
              <a:ext uri="{FF2B5EF4-FFF2-40B4-BE49-F238E27FC236}">
                <a16:creationId xmlns:a16="http://schemas.microsoft.com/office/drawing/2014/main" id="{7CE1EAB1-B930-993C-FC6F-871AC4EA2DB4}"/>
              </a:ext>
            </a:extLst>
          </p:cNvPr>
          <p:cNvSpPr txBox="1"/>
          <p:nvPr userDrawn="1"/>
        </p:nvSpPr>
        <p:spPr>
          <a:xfrm>
            <a:off x="470401" y="6364801"/>
            <a:ext cx="1325684" cy="154017"/>
          </a:xfrm>
          <a:prstGeom prst="rect">
            <a:avLst/>
          </a:prstGeom>
          <a:noFill/>
        </p:spPr>
        <p:txBody>
          <a:bodyPr wrap="none" lIns="0" tIns="0" rIns="0" bIns="0" rtlCol="0">
            <a:spAutoFit/>
          </a:bodyPr>
          <a:lstStyle/>
          <a:p>
            <a:r>
              <a:rPr lang="en-GB" sz="1001">
                <a:solidFill>
                  <a:schemeClr val="tx2"/>
                </a:solidFill>
                <a:latin typeface="+mj-lt"/>
              </a:rPr>
              <a:t>© 2023</a:t>
            </a:r>
            <a:r>
              <a:rPr lang="en-GB" sz="1001" baseline="0">
                <a:solidFill>
                  <a:schemeClr val="tx2"/>
                </a:solidFill>
                <a:latin typeface="+mj-lt"/>
              </a:rPr>
              <a:t> Intelligent Health</a:t>
            </a:r>
            <a:endParaRPr lang="en-GB" sz="1001">
              <a:solidFill>
                <a:schemeClr val="tx2"/>
              </a:solidFill>
              <a:latin typeface="+mj-lt"/>
            </a:endParaRPr>
          </a:p>
        </p:txBody>
      </p:sp>
      <p:pic>
        <p:nvPicPr>
          <p:cNvPr id="9" name="Picture 8">
            <a:extLst>
              <a:ext uri="{FF2B5EF4-FFF2-40B4-BE49-F238E27FC236}">
                <a16:creationId xmlns:a16="http://schemas.microsoft.com/office/drawing/2014/main" id="{ED8CFD59-25A2-A2A9-1176-664F010EA2E8}"/>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81437" y="5884472"/>
            <a:ext cx="1572904" cy="420660"/>
          </a:xfrm>
          <a:prstGeom prst="rect">
            <a:avLst/>
          </a:prstGeom>
        </p:spPr>
      </p:pic>
    </p:spTree>
    <p:extLst>
      <p:ext uri="{BB962C8B-B14F-4D97-AF65-F5344CB8AC3E}">
        <p14:creationId xmlns:p14="http://schemas.microsoft.com/office/powerpoint/2010/main" val="321178019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01">
          <p15:clr>
            <a:srgbClr val="F26B43"/>
          </p15:clr>
        </p15:guide>
        <p15:guide id="2" pos="6955">
          <p15:clr>
            <a:srgbClr val="F26B43"/>
          </p15:clr>
        </p15:guide>
        <p15:guide id="3" orient="horz" pos="784">
          <p15:clr>
            <a:srgbClr val="F26B43"/>
          </p15:clr>
        </p15:guide>
        <p15:guide id="4" pos="737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0000" y="500400"/>
            <a:ext cx="11233633" cy="443198"/>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480000" y="1249200"/>
            <a:ext cx="105600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p:cNvSpPr txBox="1"/>
          <p:nvPr userDrawn="1"/>
        </p:nvSpPr>
        <p:spPr>
          <a:xfrm>
            <a:off x="470400" y="6364800"/>
            <a:ext cx="1598194" cy="153888"/>
          </a:xfrm>
          <a:prstGeom prst="rect">
            <a:avLst/>
          </a:prstGeom>
          <a:noFill/>
        </p:spPr>
        <p:txBody>
          <a:bodyPr wrap="none" lIns="0" tIns="0" rIns="0" bIns="0" rtlCol="0">
            <a:spAutoFit/>
          </a:bodyPr>
          <a:lstStyle/>
          <a:p>
            <a:r>
              <a:rPr lang="en-GB" sz="1000">
                <a:solidFill>
                  <a:srgbClr val="004851"/>
                </a:solidFill>
                <a:latin typeface="Co Text"/>
              </a:rPr>
              <a:t>© 2021 Intelligent Health</a:t>
            </a:r>
          </a:p>
        </p:txBody>
      </p:sp>
      <p:pic>
        <p:nvPicPr>
          <p:cNvPr id="6" name="Picture 5"/>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040001" y="6094801"/>
            <a:ext cx="670561" cy="405385"/>
          </a:xfrm>
          <a:prstGeom prst="rect">
            <a:avLst/>
          </a:prstGeom>
        </p:spPr>
      </p:pic>
    </p:spTree>
    <p:extLst>
      <p:ext uri="{BB962C8B-B14F-4D97-AF65-F5344CB8AC3E}">
        <p14:creationId xmlns:p14="http://schemas.microsoft.com/office/powerpoint/2010/main" val="272742764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Lst>
  <p:txStyles>
    <p:titleStyle>
      <a:lvl1pPr algn="l" defTabSz="914400" rtl="0" eaLnBrk="1" latinLnBrk="0" hangingPunct="1">
        <a:lnSpc>
          <a:spcPct val="90000"/>
        </a:lnSpc>
        <a:spcBef>
          <a:spcPct val="0"/>
        </a:spcBef>
        <a:buNone/>
        <a:defRPr sz="3200" kern="1200" spc="-30" baseline="0">
          <a:solidFill>
            <a:schemeClr val="tx2"/>
          </a:solidFill>
          <a:latin typeface="+mj-lt"/>
          <a:ea typeface="+mj-ea"/>
          <a:cs typeface="+mj-cs"/>
        </a:defRPr>
      </a:lvl1pPr>
    </p:titleStyle>
    <p:bodyStyle>
      <a:lvl1pPr marL="360000" indent="-360000" algn="l" defTabSz="914400" rtl="0" eaLnBrk="1" latinLnBrk="0" hangingPunct="1">
        <a:lnSpc>
          <a:spcPts val="2600"/>
        </a:lnSpc>
        <a:spcBef>
          <a:spcPts val="0"/>
        </a:spcBef>
        <a:spcAft>
          <a:spcPts val="2600"/>
        </a:spcAft>
        <a:buClr>
          <a:schemeClr val="bg2"/>
        </a:buClr>
        <a:buFont typeface="Arial" panose="020B0604020202020204" pitchFamily="34" charset="0"/>
        <a:buChar char="●"/>
        <a:defRPr sz="2400" kern="1200" spc="-1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216">
          <p15:clr>
            <a:srgbClr val="F26B43"/>
          </p15:clr>
        </p15:guide>
        <p15:guide id="3" orient="horz" pos="784">
          <p15:clr>
            <a:srgbClr val="F26B43"/>
          </p15:clr>
        </p15:guide>
        <p15:guide id="4"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57.xml"/><Relationship Id="rId5" Type="http://schemas.openxmlformats.org/officeDocument/2006/relationships/image" Target="../media/image49.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52.png"/><Relationship Id="rId5" Type="http://schemas.openxmlformats.org/officeDocument/2006/relationships/image" Target="../media/image44.sv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57.png"/><Relationship Id="rId3" Type="http://schemas.openxmlformats.org/officeDocument/2006/relationships/image" Target="../media/image27.png"/><Relationship Id="rId7" Type="http://schemas.openxmlformats.org/officeDocument/2006/relationships/image" Target="../media/image43.png"/><Relationship Id="rId12"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57.xml"/><Relationship Id="rId6" Type="http://schemas.openxmlformats.org/officeDocument/2006/relationships/image" Target="../media/image46.svg"/><Relationship Id="rId11" Type="http://schemas.openxmlformats.org/officeDocument/2006/relationships/image" Target="../media/image55.png"/><Relationship Id="rId5" Type="http://schemas.openxmlformats.org/officeDocument/2006/relationships/image" Target="../media/image45.png"/><Relationship Id="rId10" Type="http://schemas.openxmlformats.org/officeDocument/2006/relationships/image" Target="../media/image54.svg"/><Relationship Id="rId4" Type="http://schemas.openxmlformats.org/officeDocument/2006/relationships/image" Target="../media/image28.svg"/><Relationship Id="rId9" Type="http://schemas.openxmlformats.org/officeDocument/2006/relationships/image" Target="../media/image53.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6.sv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60.png"/><Relationship Id="rId4" Type="http://schemas.openxmlformats.org/officeDocument/2006/relationships/image" Target="../media/image26.png"/><Relationship Id="rId9" Type="http://schemas.openxmlformats.org/officeDocument/2006/relationships/image" Target="../media/image59.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21.xm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6.sv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21.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notesSlide" Target="../notesSlides/notesSlide5.xml"/><Relationship Id="rId1" Type="http://schemas.openxmlformats.org/officeDocument/2006/relationships/slideLayout" Target="../slideLayouts/slideLayout13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0.png"/><Relationship Id="rId1" Type="http://schemas.openxmlformats.org/officeDocument/2006/relationships/slideLayout" Target="../slideLayouts/slideLayout139.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0.png"/><Relationship Id="rId1" Type="http://schemas.openxmlformats.org/officeDocument/2006/relationships/slideLayout" Target="../slideLayouts/slideLayout13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70.png"/><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1.jpeg"/><Relationship Id="rId1" Type="http://schemas.openxmlformats.org/officeDocument/2006/relationships/slideLayout" Target="../slideLayouts/slideLayout132.xml"/></Relationships>
</file>

<file path=ppt/slides/_rels/slide2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3.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5.xml"/></Relationships>
</file>

<file path=ppt/slides/_rels/slide38.xml.rels><?xml version="1.0" encoding="UTF-8" standalone="yes"?>
<Relationships xmlns="http://schemas.openxmlformats.org/package/2006/relationships"><Relationship Id="rId2" Type="http://schemas.openxmlformats.org/officeDocument/2006/relationships/image" Target="../media/image87.tiff"/><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tiff"/><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6.svg"/><Relationship Id="rId7"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57.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54.svg"/><Relationship Id="rId4" Type="http://schemas.openxmlformats.org/officeDocument/2006/relationships/image" Target="../media/image26.png"/><Relationship Id="rId9" Type="http://schemas.openxmlformats.org/officeDocument/2006/relationships/image" Target="../media/image53.png"/></Relationships>
</file>

<file path=ppt/slides/_rels/slide4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03.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9.xml"/></Relationships>
</file>

<file path=ppt/slides/_rels/slide5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5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74.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sv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jpeg"/><Relationship Id="rId1" Type="http://schemas.openxmlformats.org/officeDocument/2006/relationships/slideLayout" Target="../slideLayouts/slideLayout57.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F51BF08C-B57B-7524-E9DE-DD80FA5A2393}"/>
              </a:ext>
            </a:extLst>
          </p:cNvPr>
          <p:cNvSpPr/>
          <p:nvPr/>
        </p:nvSpPr>
        <p:spPr>
          <a:xfrm>
            <a:off x="7713681" y="373376"/>
            <a:ext cx="3921106" cy="3920400"/>
          </a:xfrm>
          <a:prstGeom prst="ellipse">
            <a:avLst/>
          </a:prstGeom>
          <a:solidFill>
            <a:srgbClr val="007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69D55D-9C31-F46D-E158-D4FAECC51647}"/>
              </a:ext>
            </a:extLst>
          </p:cNvPr>
          <p:cNvSpPr/>
          <p:nvPr/>
        </p:nvSpPr>
        <p:spPr>
          <a:xfrm>
            <a:off x="5676901" y="4429920"/>
            <a:ext cx="1295399" cy="1296000"/>
          </a:xfrm>
          <a:prstGeom prst="ellipse">
            <a:avLst/>
          </a:prstGeom>
          <a:solidFill>
            <a:srgbClr val="009E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B3BE8E5-8BC0-54F6-5685-9C44BA15C2D0}"/>
              </a:ext>
            </a:extLst>
          </p:cNvPr>
          <p:cNvSpPr/>
          <p:nvPr/>
        </p:nvSpPr>
        <p:spPr>
          <a:xfrm>
            <a:off x="557213" y="467696"/>
            <a:ext cx="1602581" cy="1602000"/>
          </a:xfrm>
          <a:prstGeom prst="ellipse">
            <a:avLst/>
          </a:prstGeom>
          <a:solidFill>
            <a:srgbClr val="6AD1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48BBC6B-30E6-EF54-C274-31F42FEBE27D}"/>
              </a:ext>
            </a:extLst>
          </p:cNvPr>
          <p:cNvSpPr>
            <a:spLocks noGrp="1"/>
          </p:cNvSpPr>
          <p:nvPr>
            <p:ph type="ctrTitle"/>
          </p:nvPr>
        </p:nvSpPr>
        <p:spPr>
          <a:xfrm>
            <a:off x="1099751" y="2606919"/>
            <a:ext cx="6868122" cy="2538849"/>
          </a:xfrm>
        </p:spPr>
        <p:txBody>
          <a:bodyPr>
            <a:normAutofit fontScale="90000"/>
          </a:bodyPr>
          <a:lstStyle/>
          <a:p>
            <a:pPr algn="l"/>
            <a:br>
              <a:rPr lang="en-US" dirty="0">
                <a:solidFill>
                  <a:schemeClr val="bg1"/>
                </a:solidFill>
                <a:latin typeface="Proxima Nova Medium" panose="02000506030000020004" pitchFamily="50" charset="0"/>
              </a:rPr>
            </a:br>
            <a:br>
              <a:rPr lang="en-US" dirty="0">
                <a:solidFill>
                  <a:schemeClr val="bg1"/>
                </a:solidFill>
                <a:latin typeface="Proxima Nova Medium" panose="02000506030000020004" pitchFamily="50" charset="0"/>
              </a:rPr>
            </a:br>
            <a:br>
              <a:rPr lang="en-US" sz="4000" dirty="0">
                <a:solidFill>
                  <a:schemeClr val="bg1"/>
                </a:solidFill>
                <a:latin typeface="Proxima Nova Medium" panose="02000506030000020004" pitchFamily="50" charset="0"/>
              </a:rPr>
            </a:br>
            <a:r>
              <a:rPr lang="en-US" sz="4000" dirty="0">
                <a:solidFill>
                  <a:schemeClr val="bg1"/>
                </a:solidFill>
                <a:latin typeface="Proxima Nova Medium" panose="02000506030000020004" pitchFamily="50" charset="0"/>
              </a:rPr>
              <a:t>BUPA Sustainable Supply Chain Summit 2025</a:t>
            </a:r>
            <a:br>
              <a:rPr lang="en-US" sz="5300" dirty="0">
                <a:solidFill>
                  <a:schemeClr val="bg1"/>
                </a:solidFill>
                <a:latin typeface="Proxima Nova Medium" panose="02000506030000020004" pitchFamily="50" charset="0"/>
              </a:rPr>
            </a:br>
            <a:r>
              <a:rPr lang="en-US" dirty="0">
                <a:solidFill>
                  <a:schemeClr val="bg1"/>
                </a:solidFill>
                <a:latin typeface="Proxima Nova Medium" panose="02000506030000020004" pitchFamily="50" charset="0"/>
              </a:rPr>
              <a:t> </a:t>
            </a:r>
            <a:br>
              <a:rPr lang="en-US" dirty="0">
                <a:solidFill>
                  <a:schemeClr val="bg1"/>
                </a:solidFill>
                <a:latin typeface="Proxima Nova Medium" panose="02000506030000020004" pitchFamily="50" charset="0"/>
              </a:rPr>
            </a:br>
            <a:endParaRPr lang="en-GB" dirty="0">
              <a:solidFill>
                <a:schemeClr val="bg1"/>
              </a:solidFill>
              <a:latin typeface="Proxima Nova Semibold" panose="02000506030000020004" pitchFamily="50" charset="0"/>
            </a:endParaRPr>
          </a:p>
        </p:txBody>
      </p:sp>
      <p:sp>
        <p:nvSpPr>
          <p:cNvPr id="14" name="Oval 13">
            <a:extLst>
              <a:ext uri="{FF2B5EF4-FFF2-40B4-BE49-F238E27FC236}">
                <a16:creationId xmlns:a16="http://schemas.microsoft.com/office/drawing/2014/main" id="{C9EA8065-08F4-1CFE-BB92-22E68D487376}"/>
              </a:ext>
            </a:extLst>
          </p:cNvPr>
          <p:cNvSpPr/>
          <p:nvPr/>
        </p:nvSpPr>
        <p:spPr>
          <a:xfrm>
            <a:off x="4384460" y="239400"/>
            <a:ext cx="736211" cy="738000"/>
          </a:xfrm>
          <a:prstGeom prst="ellipse">
            <a:avLst/>
          </a:prstGeom>
          <a:solidFill>
            <a:srgbClr val="05C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descr="Logo">
            <a:extLst>
              <a:ext uri="{FF2B5EF4-FFF2-40B4-BE49-F238E27FC236}">
                <a16:creationId xmlns:a16="http://schemas.microsoft.com/office/drawing/2014/main" id="{FD43A253-8BBF-B5D1-1781-20C278B6F9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20047" y="-6406"/>
            <a:ext cx="6586960" cy="4658566"/>
          </a:xfrm>
          <a:prstGeom prst="rect">
            <a:avLst/>
          </a:prstGeom>
        </p:spPr>
      </p:pic>
      <p:sp>
        <p:nvSpPr>
          <p:cNvPr id="16" name="TextBox 15">
            <a:extLst>
              <a:ext uri="{FF2B5EF4-FFF2-40B4-BE49-F238E27FC236}">
                <a16:creationId xmlns:a16="http://schemas.microsoft.com/office/drawing/2014/main" id="{854A15C7-2B14-627A-5972-5D632F88345B}"/>
              </a:ext>
            </a:extLst>
          </p:cNvPr>
          <p:cNvSpPr txBox="1"/>
          <p:nvPr/>
        </p:nvSpPr>
        <p:spPr>
          <a:xfrm>
            <a:off x="557213" y="6324203"/>
            <a:ext cx="288174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Proxima Nova Medium" panose="02000506030000020004" pitchFamily="50" charset="0"/>
                <a:ea typeface="+mn-ea"/>
                <a:cs typeface="+mn-cs"/>
              </a:rPr>
              <a:t>© 2023 Intelligent Health </a:t>
            </a:r>
          </a:p>
        </p:txBody>
      </p:sp>
      <p:sp>
        <p:nvSpPr>
          <p:cNvPr id="5" name="Rectangle 4">
            <a:extLst>
              <a:ext uri="{FF2B5EF4-FFF2-40B4-BE49-F238E27FC236}">
                <a16:creationId xmlns:a16="http://schemas.microsoft.com/office/drawing/2014/main" id="{FF6F46F2-562D-CF64-EEAB-4C825A8F3F37}"/>
              </a:ext>
            </a:extLst>
          </p:cNvPr>
          <p:cNvSpPr/>
          <p:nvPr/>
        </p:nvSpPr>
        <p:spPr>
          <a:xfrm>
            <a:off x="1406290" y="4758039"/>
            <a:ext cx="3666917"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o Text"/>
                <a:ea typeface="+mn-ea"/>
                <a:cs typeface="+mn-cs"/>
              </a:rPr>
              <a:t>Dr William Bird </a:t>
            </a:r>
            <a:r>
              <a:rPr kumimoji="0" lang="en-GB" sz="2000" b="0" i="0" u="none" strike="noStrike" kern="1200" cap="none" spc="0" normalizeH="0" baseline="0" noProof="0" dirty="0">
                <a:ln>
                  <a:noFill/>
                </a:ln>
                <a:solidFill>
                  <a:prstClr val="white"/>
                </a:solidFill>
                <a:effectLst/>
                <a:uLnTx/>
                <a:uFillTx/>
                <a:latin typeface="Co Text Light"/>
                <a:ea typeface="+mn-ea"/>
                <a:cs typeface="+mn-cs"/>
              </a:rPr>
              <a:t>MRCGP MBE</a:t>
            </a:r>
            <a:r>
              <a:rPr kumimoji="0" lang="en-GB" sz="2000" b="0" i="0" u="none" strike="noStrike" kern="1200" cap="none" spc="0" normalizeH="0" baseline="0" noProof="0" dirty="0">
                <a:ln>
                  <a:noFill/>
                </a:ln>
                <a:solidFill>
                  <a:prstClr val="white"/>
                </a:solidFill>
                <a:effectLst/>
                <a:uLnTx/>
                <a:uFillTx/>
                <a:latin typeface="Co Tex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o Text Light"/>
                <a:ea typeface="+mn-ea"/>
                <a:cs typeface="+mn-cs"/>
              </a:rPr>
              <a:t>GP Reading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o Text Light"/>
                <a:ea typeface="+mn-ea"/>
                <a:cs typeface="+mn-cs"/>
              </a:rPr>
              <a:t>Chair Active Essex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o Text Light"/>
                <a:ea typeface="+mn-ea"/>
                <a:cs typeface="+mn-cs"/>
              </a:rPr>
              <a:t>Hon Professor University Exeter CEO Intelligent Health</a:t>
            </a:r>
          </a:p>
        </p:txBody>
      </p:sp>
      <p:sp>
        <p:nvSpPr>
          <p:cNvPr id="3" name="Rectangle 2">
            <a:extLst>
              <a:ext uri="{FF2B5EF4-FFF2-40B4-BE49-F238E27FC236}">
                <a16:creationId xmlns:a16="http://schemas.microsoft.com/office/drawing/2014/main" id="{1197DD8A-A3D3-9A36-321C-5C1AB471FB6E}"/>
              </a:ext>
            </a:extLst>
          </p:cNvPr>
          <p:cNvSpPr/>
          <p:nvPr/>
        </p:nvSpPr>
        <p:spPr>
          <a:xfrm>
            <a:off x="223553" y="5786980"/>
            <a:ext cx="1833072" cy="572781"/>
          </a:xfrm>
          <a:prstGeom prst="rect">
            <a:avLst/>
          </a:prstGeom>
          <a:solidFill>
            <a:srgbClr val="0048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4291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1473C-C805-B9E5-52AA-E727A7F2F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EA16D2-C686-7712-0B57-F43D7CAFEE53}"/>
              </a:ext>
            </a:extLst>
          </p:cNvPr>
          <p:cNvSpPr>
            <a:spLocks noGrp="1"/>
          </p:cNvSpPr>
          <p:nvPr>
            <p:ph type="title"/>
          </p:nvPr>
        </p:nvSpPr>
        <p:spPr>
          <a:xfrm>
            <a:off x="838200" y="365125"/>
            <a:ext cx="10515600" cy="1325563"/>
          </a:xfrm>
        </p:spPr>
        <p:txBody>
          <a:bodyPr/>
          <a:lstStyle/>
          <a:p>
            <a:r>
              <a:rPr lang="en-GB"/>
              <a:t>Autonomic Nervous System</a:t>
            </a:r>
          </a:p>
        </p:txBody>
      </p:sp>
      <p:graphicFrame>
        <p:nvGraphicFramePr>
          <p:cNvPr id="3" name="Diagram 2">
            <a:extLst>
              <a:ext uri="{FF2B5EF4-FFF2-40B4-BE49-F238E27FC236}">
                <a16:creationId xmlns:a16="http://schemas.microsoft.com/office/drawing/2014/main" id="{68F2626C-DFF0-8E37-E1D8-7D2A660A2CD5}"/>
              </a:ext>
            </a:extLst>
          </p:cNvPr>
          <p:cNvGraphicFramePr/>
          <p:nvPr>
            <p:extLst>
              <p:ext uri="{D42A27DB-BD31-4B8C-83A1-F6EECF244321}">
                <p14:modId xmlns:p14="http://schemas.microsoft.com/office/powerpoint/2010/main" val="1148413997"/>
              </p:ext>
            </p:extLst>
          </p:nvPr>
        </p:nvGraphicFramePr>
        <p:xfrm>
          <a:off x="475433" y="1660860"/>
          <a:ext cx="9172910" cy="4395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CC7AFC07-3008-E970-5DBE-07FA8790E88A}"/>
              </a:ext>
            </a:extLst>
          </p:cNvPr>
          <p:cNvSpPr txBox="1"/>
          <p:nvPr/>
        </p:nvSpPr>
        <p:spPr>
          <a:xfrm>
            <a:off x="6338924" y="3794931"/>
            <a:ext cx="1491342"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Fight, Flight</a:t>
            </a:r>
          </a:p>
        </p:txBody>
      </p:sp>
      <p:sp>
        <p:nvSpPr>
          <p:cNvPr id="5" name="TextBox 4">
            <a:extLst>
              <a:ext uri="{FF2B5EF4-FFF2-40B4-BE49-F238E27FC236}">
                <a16:creationId xmlns:a16="http://schemas.microsoft.com/office/drawing/2014/main" id="{56CC7B22-7EB6-2448-729B-699A2EE6A175}"/>
              </a:ext>
            </a:extLst>
          </p:cNvPr>
          <p:cNvSpPr txBox="1"/>
          <p:nvPr/>
        </p:nvSpPr>
        <p:spPr>
          <a:xfrm>
            <a:off x="5348324" y="5459998"/>
            <a:ext cx="990600"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Freeze</a:t>
            </a:r>
          </a:p>
        </p:txBody>
      </p:sp>
      <p:sp>
        <p:nvSpPr>
          <p:cNvPr id="7" name="Oval 6">
            <a:extLst>
              <a:ext uri="{FF2B5EF4-FFF2-40B4-BE49-F238E27FC236}">
                <a16:creationId xmlns:a16="http://schemas.microsoft.com/office/drawing/2014/main" id="{16CB7444-9356-FA8D-2B5A-577A279437CA}"/>
              </a:ext>
            </a:extLst>
          </p:cNvPr>
          <p:cNvSpPr/>
          <p:nvPr/>
        </p:nvSpPr>
        <p:spPr>
          <a:xfrm>
            <a:off x="3224981" y="3794931"/>
            <a:ext cx="2399071" cy="1438030"/>
          </a:xfrm>
          <a:prstGeom prst="ellipse">
            <a:avLst/>
          </a:prstGeom>
          <a:noFill/>
          <a:ln w="136525">
            <a:solidFill>
              <a:srgbClr val="33A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287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712617-CF84-35D0-F671-9D9DA34CE2BC}"/>
              </a:ext>
            </a:extLst>
          </p:cNvPr>
          <p:cNvSpPr>
            <a:spLocks noGrp="1"/>
          </p:cNvSpPr>
          <p:nvPr>
            <p:ph type="title"/>
          </p:nvPr>
        </p:nvSpPr>
        <p:spPr>
          <a:xfrm>
            <a:off x="640079" y="325369"/>
            <a:ext cx="4670097" cy="2431074"/>
          </a:xfrm>
        </p:spPr>
        <p:txBody>
          <a:bodyPr anchor="b">
            <a:normAutofit/>
          </a:bodyPr>
          <a:lstStyle/>
          <a:p>
            <a:r>
              <a:rPr lang="en-GB" sz="4200" dirty="0"/>
              <a:t>Ventral </a:t>
            </a:r>
            <a:r>
              <a:rPr lang="en-GB" sz="4200" dirty="0" err="1"/>
              <a:t>Vagus</a:t>
            </a:r>
            <a:r>
              <a:rPr lang="en-GB" sz="4200" dirty="0"/>
              <a:t> Nerve</a:t>
            </a:r>
            <a:br>
              <a:rPr lang="en-GB" sz="4200" dirty="0"/>
            </a:br>
            <a:r>
              <a:rPr lang="en-GB" sz="4200" dirty="0"/>
              <a:t>Social Engagement System</a:t>
            </a:r>
            <a:br>
              <a:rPr lang="en-US" sz="3400" dirty="0"/>
            </a:br>
            <a:endParaRPr lang="en-GB" sz="3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person, person, outdoor, dark&#10;&#10;Description automatically generated">
            <a:extLst>
              <a:ext uri="{FF2B5EF4-FFF2-40B4-BE49-F238E27FC236}">
                <a16:creationId xmlns:a16="http://schemas.microsoft.com/office/drawing/2014/main" id="{12C3F9C7-92DF-6861-220C-B31113E4043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0943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sp>
        <p:nvSpPr>
          <p:cNvPr id="29" name="TextBox 29">
            <a:extLst>
              <a:ext uri="{FF2B5EF4-FFF2-40B4-BE49-F238E27FC236}">
                <a16:creationId xmlns:a16="http://schemas.microsoft.com/office/drawing/2014/main" id="{2D92B118-0ABF-7D30-502D-B4F238E6C0BF}"/>
              </a:ext>
            </a:extLst>
          </p:cNvPr>
          <p:cNvSpPr txBox="1"/>
          <p:nvPr/>
        </p:nvSpPr>
        <p:spPr>
          <a:xfrm>
            <a:off x="8252063" y="3359220"/>
            <a:ext cx="765722" cy="391866"/>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2" name="Group 31">
            <a:extLst>
              <a:ext uri="{FF2B5EF4-FFF2-40B4-BE49-F238E27FC236}">
                <a16:creationId xmlns:a16="http://schemas.microsoft.com/office/drawing/2014/main" id="{6948F039-B9D5-885F-4FE0-B18A2A41CE4C}"/>
              </a:ext>
            </a:extLst>
          </p:cNvPr>
          <p:cNvGrpSpPr/>
          <p:nvPr/>
        </p:nvGrpSpPr>
        <p:grpSpPr>
          <a:xfrm>
            <a:off x="1027258" y="1796253"/>
            <a:ext cx="2968548" cy="643510"/>
            <a:chOff x="1262917" y="2361473"/>
            <a:chExt cx="2968548" cy="643510"/>
          </a:xfrm>
        </p:grpSpPr>
        <p:grpSp>
          <p:nvGrpSpPr>
            <p:cNvPr id="14" name="Group 14">
              <a:extLst>
                <a:ext uri="{FF2B5EF4-FFF2-40B4-BE49-F238E27FC236}">
                  <a16:creationId xmlns:a16="http://schemas.microsoft.com/office/drawing/2014/main" id="{E463621A-25EB-58D1-B61E-5E8D00AA3148}"/>
                </a:ext>
              </a:extLst>
            </p:cNvPr>
            <p:cNvGrpSpPr/>
            <p:nvPr/>
          </p:nvGrpSpPr>
          <p:grpSpPr>
            <a:xfrm>
              <a:off x="1262918" y="2361473"/>
              <a:ext cx="2968547" cy="643510"/>
              <a:chOff x="0" y="-38100"/>
              <a:chExt cx="1555163" cy="3371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555163"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50" name="TextBox 50">
              <a:extLst>
                <a:ext uri="{FF2B5EF4-FFF2-40B4-BE49-F238E27FC236}">
                  <a16:creationId xmlns:a16="http://schemas.microsoft.com/office/drawing/2014/main" id="{6B3B5C54-2FE0-49B1-BD93-CE7F1CE58CF7}"/>
                </a:ext>
              </a:extLst>
            </p:cNvPr>
            <p:cNvSpPr txBox="1"/>
            <p:nvPr/>
          </p:nvSpPr>
          <p:spPr>
            <a:xfrm>
              <a:off x="1262917" y="2527230"/>
              <a:ext cx="2932608"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grpSp>
      <p:grpSp>
        <p:nvGrpSpPr>
          <p:cNvPr id="18" name="Group 17">
            <a:extLst>
              <a:ext uri="{FF2B5EF4-FFF2-40B4-BE49-F238E27FC236}">
                <a16:creationId xmlns:a16="http://schemas.microsoft.com/office/drawing/2014/main" id="{785249D2-EA91-B72D-2321-BE82FC7FFDFD}"/>
              </a:ext>
            </a:extLst>
          </p:cNvPr>
          <p:cNvGrpSpPr/>
          <p:nvPr/>
        </p:nvGrpSpPr>
        <p:grpSpPr>
          <a:xfrm>
            <a:off x="5246591" y="1796253"/>
            <a:ext cx="2530894" cy="570783"/>
            <a:chOff x="3565106" y="1180399"/>
            <a:chExt cx="2530894" cy="570783"/>
          </a:xfrm>
        </p:grpSpPr>
        <p:grpSp>
          <p:nvGrpSpPr>
            <p:cNvPr id="4" name="Group 4">
              <a:extLst>
                <a:ext uri="{FF2B5EF4-FFF2-40B4-BE49-F238E27FC236}">
                  <a16:creationId xmlns:a16="http://schemas.microsoft.com/office/drawing/2014/main" id="{AD5D2D0B-36EE-D74B-BEAC-6F1AEA2D5CA5}"/>
                </a:ext>
              </a:extLst>
            </p:cNvPr>
            <p:cNvGrpSpPr/>
            <p:nvPr/>
          </p:nvGrpSpPr>
          <p:grpSpPr>
            <a:xfrm>
              <a:off x="3571427" y="1180399"/>
              <a:ext cx="2524573" cy="570783"/>
              <a:chOff x="0" y="0"/>
              <a:chExt cx="1322574" cy="299022"/>
            </a:xfrm>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51" name="TextBox 51">
              <a:extLst>
                <a:ext uri="{FF2B5EF4-FFF2-40B4-BE49-F238E27FC236}">
                  <a16:creationId xmlns:a16="http://schemas.microsoft.com/office/drawing/2014/main" id="{EB1F6CD1-C4A1-46B8-52EF-970DB76A0FA3}"/>
                </a:ext>
              </a:extLst>
            </p:cNvPr>
            <p:cNvSpPr txBox="1"/>
            <p:nvPr/>
          </p:nvSpPr>
          <p:spPr>
            <a:xfrm>
              <a:off x="3565106" y="1267884"/>
              <a:ext cx="2521083"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Acute Stress</a:t>
              </a:r>
            </a:p>
          </p:txBody>
        </p:sp>
      </p:grpSp>
      <p:grpSp>
        <p:nvGrpSpPr>
          <p:cNvPr id="12" name="Group 11">
            <a:extLst>
              <a:ext uri="{FF2B5EF4-FFF2-40B4-BE49-F238E27FC236}">
                <a16:creationId xmlns:a16="http://schemas.microsoft.com/office/drawing/2014/main" id="{5F2413FA-9055-321A-686D-97C1062E6FC2}"/>
              </a:ext>
            </a:extLst>
          </p:cNvPr>
          <p:cNvGrpSpPr/>
          <p:nvPr/>
        </p:nvGrpSpPr>
        <p:grpSpPr>
          <a:xfrm>
            <a:off x="8499172" y="1796253"/>
            <a:ext cx="3129994" cy="535538"/>
            <a:chOff x="7104624" y="2156064"/>
            <a:chExt cx="2524573" cy="1323176"/>
          </a:xfrm>
        </p:grpSpPr>
        <p:grpSp>
          <p:nvGrpSpPr>
            <p:cNvPr id="62" name="Group 4">
              <a:extLst>
                <a:ext uri="{FF2B5EF4-FFF2-40B4-BE49-F238E27FC236}">
                  <a16:creationId xmlns:a16="http://schemas.microsoft.com/office/drawing/2014/main" id="{33BB71A1-6B38-53FD-E47C-7A0B8D07385F}"/>
                </a:ext>
              </a:extLst>
            </p:cNvPr>
            <p:cNvGrpSpPr/>
            <p:nvPr/>
          </p:nvGrpSpPr>
          <p:grpSpPr>
            <a:xfrm>
              <a:off x="7104624" y="2156064"/>
              <a:ext cx="2524573" cy="1323176"/>
              <a:chOff x="0" y="-38100"/>
              <a:chExt cx="1322574" cy="693186"/>
            </a:xfrm>
          </p:grpSpPr>
          <p:sp>
            <p:nvSpPr>
              <p:cNvPr id="63" name="Freeform 5">
                <a:extLst>
                  <a:ext uri="{FF2B5EF4-FFF2-40B4-BE49-F238E27FC236}">
                    <a16:creationId xmlns:a16="http://schemas.microsoft.com/office/drawing/2014/main" id="{AB725C60-19C1-28BB-6E0E-8E257C83C4B8}"/>
                  </a:ext>
                </a:extLst>
              </p:cNvPr>
              <p:cNvSpPr/>
              <p:nvPr/>
            </p:nvSpPr>
            <p:spPr>
              <a:xfrm>
                <a:off x="0" y="0"/>
                <a:ext cx="1322574" cy="655086"/>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FF000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4" name="TextBox 6">
                <a:extLst>
                  <a:ext uri="{FF2B5EF4-FFF2-40B4-BE49-F238E27FC236}">
                    <a16:creationId xmlns:a16="http://schemas.microsoft.com/office/drawing/2014/main" id="{82F949A7-BAEF-245E-DA10-CAB399B86A32}"/>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65" name="TextBox 51">
              <a:extLst>
                <a:ext uri="{FF2B5EF4-FFF2-40B4-BE49-F238E27FC236}">
                  <a16:creationId xmlns:a16="http://schemas.microsoft.com/office/drawing/2014/main" id="{56AB9448-43D4-50FC-B542-D9DBC7D66143}"/>
                </a:ext>
              </a:extLst>
            </p:cNvPr>
            <p:cNvSpPr txBox="1"/>
            <p:nvPr/>
          </p:nvSpPr>
          <p:spPr>
            <a:xfrm>
              <a:off x="7297475" y="2409275"/>
              <a:ext cx="2166475"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Chronic Stress, </a:t>
              </a:r>
            </a:p>
          </p:txBody>
        </p:sp>
      </p:grpSp>
      <p:grpSp>
        <p:nvGrpSpPr>
          <p:cNvPr id="31" name="Group 30">
            <a:extLst>
              <a:ext uri="{FF2B5EF4-FFF2-40B4-BE49-F238E27FC236}">
                <a16:creationId xmlns:a16="http://schemas.microsoft.com/office/drawing/2014/main" id="{5A2EE358-85E4-CF1F-F214-A0EAA58C6087}"/>
              </a:ext>
            </a:extLst>
          </p:cNvPr>
          <p:cNvGrpSpPr/>
          <p:nvPr/>
        </p:nvGrpSpPr>
        <p:grpSpPr>
          <a:xfrm>
            <a:off x="5266104" y="3496462"/>
            <a:ext cx="2524573" cy="929600"/>
            <a:chOff x="5105937" y="2164055"/>
            <a:chExt cx="2524573" cy="929600"/>
          </a:xfrm>
          <a:solidFill>
            <a:srgbClr val="00B050"/>
          </a:solidFill>
        </p:grpSpPr>
        <p:grpSp>
          <p:nvGrpSpPr>
            <p:cNvPr id="19" name="Group 18">
              <a:extLst>
                <a:ext uri="{FF2B5EF4-FFF2-40B4-BE49-F238E27FC236}">
                  <a16:creationId xmlns:a16="http://schemas.microsoft.com/office/drawing/2014/main" id="{D7CE1CEC-2E60-2CC8-0BDF-361B2A01F66C}"/>
                </a:ext>
              </a:extLst>
            </p:cNvPr>
            <p:cNvGrpSpPr/>
            <p:nvPr/>
          </p:nvGrpSpPr>
          <p:grpSpPr>
            <a:xfrm>
              <a:off x="5105937" y="2164055"/>
              <a:ext cx="2524573" cy="929600"/>
              <a:chOff x="2014869" y="2206581"/>
              <a:chExt cx="2524573" cy="929600"/>
            </a:xfrm>
            <a:grpFill/>
          </p:grpSpPr>
          <p:grpSp>
            <p:nvGrpSpPr>
              <p:cNvPr id="7" name="Group 4">
                <a:extLst>
                  <a:ext uri="{FF2B5EF4-FFF2-40B4-BE49-F238E27FC236}">
                    <a16:creationId xmlns:a16="http://schemas.microsoft.com/office/drawing/2014/main" id="{C9C0337F-AEBE-D62C-1D7D-60E5000C791C}"/>
                  </a:ext>
                </a:extLst>
              </p:cNvPr>
              <p:cNvGrpSpPr/>
              <p:nvPr/>
            </p:nvGrpSpPr>
            <p:grpSpPr>
              <a:xfrm>
                <a:off x="2014869" y="2206581"/>
                <a:ext cx="2524573" cy="929600"/>
                <a:chOff x="0" y="-38100"/>
                <a:chExt cx="1322574" cy="486999"/>
              </a:xfrm>
              <a:grpFill/>
            </p:grpSpPr>
            <p:sp>
              <p:nvSpPr>
                <p:cNvPr id="8" name="Freeform 5">
                  <a:extLst>
                    <a:ext uri="{FF2B5EF4-FFF2-40B4-BE49-F238E27FC236}">
                      <a16:creationId xmlns:a16="http://schemas.microsoft.com/office/drawing/2014/main" id="{7FEBBFE2-2B64-A753-889F-348E68F66E89}"/>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6">
                  <a:extLst>
                    <a:ext uri="{FF2B5EF4-FFF2-40B4-BE49-F238E27FC236}">
                      <a16:creationId xmlns:a16="http://schemas.microsoft.com/office/drawing/2014/main" id="{21478700-6D9A-74D2-C6C2-16F57E46E6A1}"/>
                    </a:ext>
                  </a:extLst>
                </p:cNvPr>
                <p:cNvSpPr txBox="1"/>
                <p:nvPr/>
              </p:nvSpPr>
              <p:spPr>
                <a:xfrm>
                  <a:off x="0" y="-38100"/>
                  <a:ext cx="1322574" cy="486999"/>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0" name="TextBox 51">
                <a:extLst>
                  <a:ext uri="{FF2B5EF4-FFF2-40B4-BE49-F238E27FC236}">
                    <a16:creationId xmlns:a16="http://schemas.microsoft.com/office/drawing/2014/main" id="{FD87B6AC-0656-8AAF-B789-6F5BE5FBF6BD}"/>
                  </a:ext>
                </a:extLst>
              </p:cNvPr>
              <p:cNvSpPr txBox="1"/>
              <p:nvPr/>
            </p:nvSpPr>
            <p:spPr>
              <a:xfrm>
                <a:off x="2384037" y="2295558"/>
                <a:ext cx="1786235" cy="727379"/>
              </a:xfrm>
              <a:prstGeom prst="rect">
                <a:avLst/>
              </a:prstGeom>
              <a:grpFill/>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FFFFFF"/>
                    </a:solidFill>
                    <a:effectLst/>
                    <a:uLnTx/>
                    <a:uFillTx/>
                    <a:latin typeface="Metropolis" pitchFamily="2" charset="77"/>
                    <a:ea typeface="+mn-ea"/>
                    <a:cs typeface="+mn-cs"/>
                  </a:rPr>
                  <a:t>Hyperstasis</a:t>
                </a:r>
                <a:endPar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endParaRP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 (Better State)</a:t>
                </a:r>
              </a:p>
            </p:txBody>
          </p:sp>
        </p:grpSp>
        <p:cxnSp>
          <p:nvCxnSpPr>
            <p:cNvPr id="13" name="Straight Connector 12">
              <a:extLst>
                <a:ext uri="{FF2B5EF4-FFF2-40B4-BE49-F238E27FC236}">
                  <a16:creationId xmlns:a16="http://schemas.microsoft.com/office/drawing/2014/main" id="{DE9E287C-2C23-2B56-071B-1BFED28BC526}"/>
                </a:ext>
              </a:extLst>
            </p:cNvPr>
            <p:cNvCxnSpPr>
              <a:cxnSpLocks/>
            </p:cNvCxnSpPr>
            <p:nvPr/>
          </p:nvCxnSpPr>
          <p:spPr>
            <a:xfrm flipV="1">
              <a:off x="5166440" y="2181168"/>
              <a:ext cx="2462394" cy="869090"/>
            </a:xfrm>
            <a:prstGeom prst="line">
              <a:avLst/>
            </a:prstGeom>
            <a:grpFill/>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388767-8DF7-EC9C-AACF-2817A0182516}"/>
                </a:ext>
              </a:extLst>
            </p:cNvPr>
            <p:cNvCxnSpPr>
              <a:cxnSpLocks/>
            </p:cNvCxnSpPr>
            <p:nvPr/>
          </p:nvCxnSpPr>
          <p:spPr>
            <a:xfrm>
              <a:off x="5115748" y="2227205"/>
              <a:ext cx="2513086" cy="844751"/>
            </a:xfrm>
            <a:prstGeom prst="line">
              <a:avLst/>
            </a:prstGeom>
            <a:grpFill/>
            <a:ln w="825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Freeform 20">
            <a:extLst>
              <a:ext uri="{FF2B5EF4-FFF2-40B4-BE49-F238E27FC236}">
                <a16:creationId xmlns:a16="http://schemas.microsoft.com/office/drawing/2014/main" id="{B685DF06-79F2-6678-CCB8-5D10ED5E3655}"/>
              </a:ext>
            </a:extLst>
          </p:cNvPr>
          <p:cNvSpPr/>
          <p:nvPr/>
        </p:nvSpPr>
        <p:spPr>
          <a:xfrm rot="5400000">
            <a:off x="5900599" y="723690"/>
            <a:ext cx="809221" cy="446362"/>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3" name="Group 32">
            <a:extLst>
              <a:ext uri="{FF2B5EF4-FFF2-40B4-BE49-F238E27FC236}">
                <a16:creationId xmlns:a16="http://schemas.microsoft.com/office/drawing/2014/main" id="{9B6DC1FA-5748-9D76-E5C4-A7755E695E56}"/>
              </a:ext>
            </a:extLst>
          </p:cNvPr>
          <p:cNvGrpSpPr/>
          <p:nvPr/>
        </p:nvGrpSpPr>
        <p:grpSpPr>
          <a:xfrm>
            <a:off x="3242041" y="555662"/>
            <a:ext cx="6126335" cy="572387"/>
            <a:chOff x="2014869" y="2279308"/>
            <a:chExt cx="2524573" cy="570783"/>
          </a:xfrm>
          <a:solidFill>
            <a:schemeClr val="tx1"/>
          </a:solidFill>
        </p:grpSpPr>
        <p:grpSp>
          <p:nvGrpSpPr>
            <p:cNvPr id="34" name="Group 4">
              <a:extLst>
                <a:ext uri="{FF2B5EF4-FFF2-40B4-BE49-F238E27FC236}">
                  <a16:creationId xmlns:a16="http://schemas.microsoft.com/office/drawing/2014/main" id="{BE7A12F8-98E9-67DB-081C-B147CCB595F0}"/>
                </a:ext>
              </a:extLst>
            </p:cNvPr>
            <p:cNvGrpSpPr/>
            <p:nvPr/>
          </p:nvGrpSpPr>
          <p:grpSpPr>
            <a:xfrm>
              <a:off x="2014869" y="2279308"/>
              <a:ext cx="2524573" cy="570783"/>
              <a:chOff x="0" y="0"/>
              <a:chExt cx="1322574" cy="299022"/>
            </a:xfrm>
            <a:grpFill/>
          </p:grpSpPr>
          <p:sp>
            <p:nvSpPr>
              <p:cNvPr id="36" name="Freeform 5">
                <a:extLst>
                  <a:ext uri="{FF2B5EF4-FFF2-40B4-BE49-F238E27FC236}">
                    <a16:creationId xmlns:a16="http://schemas.microsoft.com/office/drawing/2014/main" id="{9D3AB96F-2706-814C-45CD-E2ADB5A6DAF8}"/>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7" name="TextBox 6">
                <a:extLst>
                  <a:ext uri="{FF2B5EF4-FFF2-40B4-BE49-F238E27FC236}">
                    <a16:creationId xmlns:a16="http://schemas.microsoft.com/office/drawing/2014/main" id="{698736D6-34F2-38C4-545F-BB3853F8CF52}"/>
                  </a:ext>
                </a:extLst>
              </p:cNvPr>
              <p:cNvSpPr txBox="1"/>
              <p:nvPr/>
            </p:nvSpPr>
            <p:spPr>
              <a:xfrm>
                <a:off x="0" y="-38100"/>
                <a:ext cx="1322574"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35" name="TextBox 51">
              <a:extLst>
                <a:ext uri="{FF2B5EF4-FFF2-40B4-BE49-F238E27FC236}">
                  <a16:creationId xmlns:a16="http://schemas.microsoft.com/office/drawing/2014/main" id="{FFC71BC3-346C-77D1-0C35-529026C55043}"/>
                </a:ext>
              </a:extLst>
            </p:cNvPr>
            <p:cNvSpPr txBox="1"/>
            <p:nvPr/>
          </p:nvSpPr>
          <p:spPr>
            <a:xfrm>
              <a:off x="2384037" y="2295558"/>
              <a:ext cx="1786235" cy="383643"/>
            </a:xfrm>
            <a:prstGeom prst="rect">
              <a:avLst/>
            </a:prstGeom>
            <a:grpFill/>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Metropolis" pitchFamily="2" charset="77"/>
                  <a:ea typeface="+mn-ea"/>
                  <a:cs typeface="+mn-cs"/>
                </a:rPr>
                <a:t>Stressors</a:t>
              </a:r>
            </a:p>
          </p:txBody>
        </p:sp>
      </p:grpSp>
      <p:pic>
        <p:nvPicPr>
          <p:cNvPr id="21" name="Picture 20" descr="A diagram of different values&#10;&#10;Description automatically generated with medium confidence">
            <a:extLst>
              <a:ext uri="{FF2B5EF4-FFF2-40B4-BE49-F238E27FC236}">
                <a16:creationId xmlns:a16="http://schemas.microsoft.com/office/drawing/2014/main" id="{1CC905C7-B4DC-FD5A-DA10-30DC7E5B38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5304" y="3159158"/>
            <a:ext cx="3517363" cy="1703489"/>
          </a:xfrm>
          <a:prstGeom prst="rect">
            <a:avLst/>
          </a:prstGeom>
        </p:spPr>
      </p:pic>
      <p:cxnSp>
        <p:nvCxnSpPr>
          <p:cNvPr id="2" name="Straight Connector 1">
            <a:extLst>
              <a:ext uri="{FF2B5EF4-FFF2-40B4-BE49-F238E27FC236}">
                <a16:creationId xmlns:a16="http://schemas.microsoft.com/office/drawing/2014/main" id="{9C84B916-5F0D-369E-8DFF-C96426DC71B5}"/>
              </a:ext>
            </a:extLst>
          </p:cNvPr>
          <p:cNvCxnSpPr>
            <a:cxnSpLocks/>
          </p:cNvCxnSpPr>
          <p:nvPr/>
        </p:nvCxnSpPr>
        <p:spPr>
          <a:xfrm>
            <a:off x="835304" y="3532432"/>
            <a:ext cx="3561768" cy="1437862"/>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0315993-4BF2-09D2-0368-5784F156C975}"/>
              </a:ext>
            </a:extLst>
          </p:cNvPr>
          <p:cNvCxnSpPr>
            <a:cxnSpLocks/>
          </p:cNvCxnSpPr>
          <p:nvPr/>
        </p:nvCxnSpPr>
        <p:spPr>
          <a:xfrm flipV="1">
            <a:off x="907027" y="3437362"/>
            <a:ext cx="3406785" cy="1343840"/>
          </a:xfrm>
          <a:prstGeom prst="line">
            <a:avLst/>
          </a:prstGeom>
          <a:ln w="825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Arrow: Right 38">
            <a:extLst>
              <a:ext uri="{FF2B5EF4-FFF2-40B4-BE49-F238E27FC236}">
                <a16:creationId xmlns:a16="http://schemas.microsoft.com/office/drawing/2014/main" id="{39B7BF67-53DF-B8BE-85CA-600923B7EA30}"/>
              </a:ext>
            </a:extLst>
          </p:cNvPr>
          <p:cNvSpPr/>
          <p:nvPr/>
        </p:nvSpPr>
        <p:spPr>
          <a:xfrm>
            <a:off x="3990356" y="1883738"/>
            <a:ext cx="1275748" cy="4556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Arrow: Right 39">
            <a:extLst>
              <a:ext uri="{FF2B5EF4-FFF2-40B4-BE49-F238E27FC236}">
                <a16:creationId xmlns:a16="http://schemas.microsoft.com/office/drawing/2014/main" id="{96F3E489-5D44-AA95-76CA-060C068F9749}"/>
              </a:ext>
            </a:extLst>
          </p:cNvPr>
          <p:cNvSpPr/>
          <p:nvPr/>
        </p:nvSpPr>
        <p:spPr>
          <a:xfrm>
            <a:off x="7767674" y="1818180"/>
            <a:ext cx="765722" cy="455695"/>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Arrow: Down 40">
            <a:extLst>
              <a:ext uri="{FF2B5EF4-FFF2-40B4-BE49-F238E27FC236}">
                <a16:creationId xmlns:a16="http://schemas.microsoft.com/office/drawing/2014/main" id="{8423A0D2-8699-3911-CD42-80F279946D7C}"/>
              </a:ext>
            </a:extLst>
          </p:cNvPr>
          <p:cNvSpPr/>
          <p:nvPr/>
        </p:nvSpPr>
        <p:spPr>
          <a:xfrm>
            <a:off x="6204857" y="1128049"/>
            <a:ext cx="594996" cy="642172"/>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8" name="Picture 47" descr="A child sitting on the floor&#10;&#10;AI-generated content may be incorrect.">
            <a:extLst>
              <a:ext uri="{FF2B5EF4-FFF2-40B4-BE49-F238E27FC236}">
                <a16:creationId xmlns:a16="http://schemas.microsoft.com/office/drawing/2014/main" id="{4DB6F458-8BB1-F263-87DE-F21ECB1897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98250" y="2273421"/>
            <a:ext cx="7090804" cy="4726798"/>
          </a:xfrm>
          <a:prstGeom prst="rect">
            <a:avLst/>
          </a:prstGeom>
        </p:spPr>
      </p:pic>
    </p:spTree>
    <p:extLst>
      <p:ext uri="{BB962C8B-B14F-4D97-AF65-F5344CB8AC3E}">
        <p14:creationId xmlns:p14="http://schemas.microsoft.com/office/powerpoint/2010/main" val="4222120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EECBD-B0BD-4566-9DAB-984D58736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4B046-3519-3DC4-7A25-16B0A15B6820}"/>
              </a:ext>
            </a:extLst>
          </p:cNvPr>
          <p:cNvSpPr>
            <a:spLocks noGrp="1"/>
          </p:cNvSpPr>
          <p:nvPr>
            <p:ph type="title"/>
          </p:nvPr>
        </p:nvSpPr>
        <p:spPr>
          <a:xfrm>
            <a:off x="838200" y="365125"/>
            <a:ext cx="10515600" cy="1325563"/>
          </a:xfrm>
        </p:spPr>
        <p:txBody>
          <a:bodyPr/>
          <a:lstStyle/>
          <a:p>
            <a:r>
              <a:rPr lang="en-GB"/>
              <a:t>Autonomic Nervous System</a:t>
            </a:r>
          </a:p>
        </p:txBody>
      </p:sp>
      <p:graphicFrame>
        <p:nvGraphicFramePr>
          <p:cNvPr id="3" name="Diagram 2">
            <a:extLst>
              <a:ext uri="{FF2B5EF4-FFF2-40B4-BE49-F238E27FC236}">
                <a16:creationId xmlns:a16="http://schemas.microsoft.com/office/drawing/2014/main" id="{E5363B82-3E00-BA53-E864-12FE29603EB1}"/>
              </a:ext>
            </a:extLst>
          </p:cNvPr>
          <p:cNvGraphicFramePr/>
          <p:nvPr/>
        </p:nvGraphicFramePr>
        <p:xfrm>
          <a:off x="475433" y="1660860"/>
          <a:ext cx="9172910" cy="4395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9BD82CF-739B-5CD5-5E44-07F3509DC353}"/>
              </a:ext>
            </a:extLst>
          </p:cNvPr>
          <p:cNvSpPr txBox="1"/>
          <p:nvPr/>
        </p:nvSpPr>
        <p:spPr>
          <a:xfrm>
            <a:off x="6338924" y="3794931"/>
            <a:ext cx="1491342"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Fight, Flight</a:t>
            </a:r>
          </a:p>
        </p:txBody>
      </p:sp>
      <p:sp>
        <p:nvSpPr>
          <p:cNvPr id="5" name="TextBox 4">
            <a:extLst>
              <a:ext uri="{FF2B5EF4-FFF2-40B4-BE49-F238E27FC236}">
                <a16:creationId xmlns:a16="http://schemas.microsoft.com/office/drawing/2014/main" id="{B3B01A1E-51CC-8EC8-9C13-3AF07DCEE5EB}"/>
              </a:ext>
            </a:extLst>
          </p:cNvPr>
          <p:cNvSpPr txBox="1"/>
          <p:nvPr/>
        </p:nvSpPr>
        <p:spPr>
          <a:xfrm>
            <a:off x="5348324" y="5459998"/>
            <a:ext cx="990600" cy="369332"/>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Freeze</a:t>
            </a:r>
          </a:p>
        </p:txBody>
      </p:sp>
      <p:sp>
        <p:nvSpPr>
          <p:cNvPr id="6" name="TextBox 5">
            <a:extLst>
              <a:ext uri="{FF2B5EF4-FFF2-40B4-BE49-F238E27FC236}">
                <a16:creationId xmlns:a16="http://schemas.microsoft.com/office/drawing/2014/main" id="{0FE36A62-51E1-B0E4-7DC2-5E1A44713D8F}"/>
              </a:ext>
            </a:extLst>
          </p:cNvPr>
          <p:cNvSpPr txBox="1"/>
          <p:nvPr/>
        </p:nvSpPr>
        <p:spPr>
          <a:xfrm>
            <a:off x="7084595" y="4444335"/>
            <a:ext cx="4620126" cy="1477328"/>
          </a:xfrm>
          <a:prstGeom prst="rect">
            <a:avLst/>
          </a:prstGeom>
          <a:solidFill>
            <a:srgbClr val="FFC000">
              <a:lumMod val="40000"/>
              <a:lumOff val="60000"/>
            </a:srgbClr>
          </a:solidFill>
          <a:ln w="31750">
            <a:solidFill>
              <a:sysClr val="windowText" lastClr="00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(6) When we feel threatened the Sympathetic nervous system is activated. This is about fight and flight and switches off the ventral </a:t>
            </a:r>
            <a:r>
              <a:rPr kumimoji="0" lang="en-GB" sz="1800" b="0" i="0" u="none" strike="noStrike" kern="0" cap="none" spc="0" normalizeH="0" baseline="0" noProof="0" dirty="0" err="1">
                <a:ln>
                  <a:noFill/>
                </a:ln>
                <a:solidFill>
                  <a:prstClr val="black"/>
                </a:solidFill>
                <a:effectLst/>
                <a:uLnTx/>
                <a:uFillTx/>
                <a:latin typeface="Calibri" panose="020F0502020204030204"/>
                <a:ea typeface="+mn-ea"/>
                <a:cs typeface="+mn-cs"/>
              </a:rPr>
              <a:t>vagus</a:t>
            </a:r>
            <a:r>
              <a:rPr kumimoji="0" lang="en-GB" sz="1800" b="0" i="0" u="none" strike="noStrike" kern="0" cap="none" spc="0" normalizeH="0" baseline="0" noProof="0" dirty="0">
                <a:ln>
                  <a:noFill/>
                </a:ln>
                <a:solidFill>
                  <a:prstClr val="black"/>
                </a:solidFill>
                <a:effectLst/>
                <a:uLnTx/>
                <a:uFillTx/>
                <a:latin typeface="Calibri" panose="020F0502020204030204"/>
                <a:ea typeface="+mn-ea"/>
                <a:cs typeface="+mn-cs"/>
              </a:rPr>
              <a:t> nerve so we start to sacrifice long term health for short term survival </a:t>
            </a:r>
          </a:p>
        </p:txBody>
      </p:sp>
      <p:sp>
        <p:nvSpPr>
          <p:cNvPr id="7" name="Oval 6">
            <a:extLst>
              <a:ext uri="{FF2B5EF4-FFF2-40B4-BE49-F238E27FC236}">
                <a16:creationId xmlns:a16="http://schemas.microsoft.com/office/drawing/2014/main" id="{D654E8F0-EFDD-00A3-9026-82CE13D3766A}"/>
              </a:ext>
            </a:extLst>
          </p:cNvPr>
          <p:cNvSpPr/>
          <p:nvPr/>
        </p:nvSpPr>
        <p:spPr>
          <a:xfrm>
            <a:off x="5629582" y="2649727"/>
            <a:ext cx="2910025" cy="1654572"/>
          </a:xfrm>
          <a:prstGeom prst="ellipse">
            <a:avLst/>
          </a:prstGeom>
          <a:noFill/>
          <a:ln w="136525">
            <a:solidFill>
              <a:srgbClr val="FF00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4438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D712617-CF84-35D0-F671-9D9DA34CE2BC}"/>
              </a:ext>
            </a:extLst>
          </p:cNvPr>
          <p:cNvSpPr>
            <a:spLocks noGrp="1"/>
          </p:cNvSpPr>
          <p:nvPr>
            <p:ph type="title"/>
          </p:nvPr>
        </p:nvSpPr>
        <p:spPr>
          <a:xfrm>
            <a:off x="640080" y="325369"/>
            <a:ext cx="4368602" cy="1956841"/>
          </a:xfrm>
        </p:spPr>
        <p:txBody>
          <a:bodyPr anchor="b">
            <a:normAutofit/>
          </a:bodyPr>
          <a:lstStyle/>
          <a:p>
            <a:r>
              <a:rPr lang="en-GB" sz="4200" dirty="0"/>
              <a:t>Sympathetic Nervous System</a:t>
            </a:r>
            <a:br>
              <a:rPr lang="en-GB" sz="4200" dirty="0"/>
            </a:br>
            <a:r>
              <a:rPr lang="en-GB" sz="4200" dirty="0"/>
              <a:t>Fight and Fight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erson with curly hair&#10;&#10;Description automatically generated with low confidence">
            <a:extLst>
              <a:ext uri="{FF2B5EF4-FFF2-40B4-BE49-F238E27FC236}">
                <a16:creationId xmlns:a16="http://schemas.microsoft.com/office/drawing/2014/main" id="{B823DAC8-67A0-B348-8F0F-BF7348538A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8185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BAB2530D-E128-49EB-AE2F-F06895DB3581}"/>
              </a:ext>
            </a:extLst>
          </p:cNvPr>
          <p:cNvGrpSpPr/>
          <p:nvPr/>
        </p:nvGrpSpPr>
        <p:grpSpPr>
          <a:xfrm>
            <a:off x="2820354" y="1951654"/>
            <a:ext cx="4327399" cy="4364925"/>
            <a:chOff x="-38921" y="-38100"/>
            <a:chExt cx="2267038" cy="349094"/>
          </a:xfrm>
        </p:grpSpPr>
        <p:sp>
          <p:nvSpPr>
            <p:cNvPr id="12" name="Freeform 12">
              <a:extLst>
                <a:ext uri="{FF2B5EF4-FFF2-40B4-BE49-F238E27FC236}">
                  <a16:creationId xmlns:a16="http://schemas.microsoft.com/office/drawing/2014/main" id="{2029ECFA-2D6A-5647-259D-A4EF7C75DCF5}"/>
                </a:ext>
              </a:extLst>
            </p:cNvPr>
            <p:cNvSpPr/>
            <p:nvPr/>
          </p:nvSpPr>
          <p:spPr>
            <a:xfrm>
              <a:off x="-38921" y="11972"/>
              <a:ext cx="2228117" cy="299022"/>
            </a:xfrm>
            <a:custGeom>
              <a:avLst/>
              <a:gdLst/>
              <a:ahLst/>
              <a:cxnLst/>
              <a:rect l="l" t="t" r="r" b="b"/>
              <a:pathLst>
                <a:path w="2228117" h="299022">
                  <a:moveTo>
                    <a:pt x="14562" y="0"/>
                  </a:moveTo>
                  <a:lnTo>
                    <a:pt x="2213555" y="0"/>
                  </a:lnTo>
                  <a:cubicBezTo>
                    <a:pt x="2217417" y="0"/>
                    <a:pt x="2221121" y="1534"/>
                    <a:pt x="2223852" y="4265"/>
                  </a:cubicBezTo>
                  <a:cubicBezTo>
                    <a:pt x="2226583" y="6996"/>
                    <a:pt x="2228117" y="10700"/>
                    <a:pt x="2228117" y="14562"/>
                  </a:cubicBezTo>
                  <a:lnTo>
                    <a:pt x="2228117" y="284460"/>
                  </a:lnTo>
                  <a:cubicBezTo>
                    <a:pt x="2228117" y="292502"/>
                    <a:pt x="2221597" y="299022"/>
                    <a:pt x="2213555" y="299022"/>
                  </a:cubicBezTo>
                  <a:lnTo>
                    <a:pt x="14562" y="299022"/>
                  </a:lnTo>
                  <a:cubicBezTo>
                    <a:pt x="10700" y="299022"/>
                    <a:pt x="6996" y="297488"/>
                    <a:pt x="4265" y="294757"/>
                  </a:cubicBezTo>
                  <a:cubicBezTo>
                    <a:pt x="1534" y="292026"/>
                    <a:pt x="0" y="288322"/>
                    <a:pt x="0" y="284460"/>
                  </a:cubicBezTo>
                  <a:lnTo>
                    <a:pt x="0" y="14562"/>
                  </a:lnTo>
                  <a:cubicBezTo>
                    <a:pt x="0" y="10700"/>
                    <a:pt x="1534" y="6996"/>
                    <a:pt x="4265" y="4265"/>
                  </a:cubicBezTo>
                  <a:cubicBezTo>
                    <a:pt x="6996" y="1534"/>
                    <a:pt x="10700" y="0"/>
                    <a:pt x="14562"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D905A0BF-E88B-9235-30E1-FB5BF781863F}"/>
                </a:ext>
              </a:extLst>
            </p:cNvPr>
            <p:cNvSpPr txBox="1"/>
            <p:nvPr/>
          </p:nvSpPr>
          <p:spPr>
            <a:xfrm>
              <a:off x="0" y="-38100"/>
              <a:ext cx="2228117"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E463621A-25EB-58D1-B61E-5E8D00AA3148}"/>
              </a:ext>
            </a:extLst>
          </p:cNvPr>
          <p:cNvGrpSpPr/>
          <p:nvPr/>
        </p:nvGrpSpPr>
        <p:grpSpPr>
          <a:xfrm>
            <a:off x="866402" y="796065"/>
            <a:ext cx="2524573" cy="570783"/>
            <a:chOff x="0" y="0"/>
            <a:chExt cx="1322574" cy="2990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7" name="Freeform 17">
            <a:extLst>
              <a:ext uri="{FF2B5EF4-FFF2-40B4-BE49-F238E27FC236}">
                <a16:creationId xmlns:a16="http://schemas.microsoft.com/office/drawing/2014/main" id="{969207CF-5948-6368-D7FF-AAF0B0B6A571}"/>
              </a:ext>
            </a:extLst>
          </p:cNvPr>
          <p:cNvSpPr/>
          <p:nvPr/>
        </p:nvSpPr>
        <p:spPr>
          <a:xfrm>
            <a:off x="1027242" y="136684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8" name="Freeform 18">
            <a:extLst>
              <a:ext uri="{FF2B5EF4-FFF2-40B4-BE49-F238E27FC236}">
                <a16:creationId xmlns:a16="http://schemas.microsoft.com/office/drawing/2014/main" id="{28112BF4-9050-8947-E59C-140A2C96281B}"/>
              </a:ext>
            </a:extLst>
          </p:cNvPr>
          <p:cNvSpPr/>
          <p:nvPr/>
        </p:nvSpPr>
        <p:spPr>
          <a:xfrm flipH="1">
            <a:off x="7032263" y="2072288"/>
            <a:ext cx="1270725" cy="1207019"/>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0" name="Freeform 20">
            <a:extLst>
              <a:ext uri="{FF2B5EF4-FFF2-40B4-BE49-F238E27FC236}">
                <a16:creationId xmlns:a16="http://schemas.microsoft.com/office/drawing/2014/main" id="{5708E820-1D29-C5F1-C78A-81AFE15DD5A3}"/>
              </a:ext>
            </a:extLst>
          </p:cNvPr>
          <p:cNvSpPr/>
          <p:nvPr/>
        </p:nvSpPr>
        <p:spPr>
          <a:xfrm>
            <a:off x="5560396" y="1499902"/>
            <a:ext cx="1767987"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1" name="Freeform 21">
            <a:extLst>
              <a:ext uri="{FF2B5EF4-FFF2-40B4-BE49-F238E27FC236}">
                <a16:creationId xmlns:a16="http://schemas.microsoft.com/office/drawing/2014/main" id="{7F00825A-E1C8-A690-05C9-ABC4045450FC}"/>
              </a:ext>
            </a:extLst>
          </p:cNvPr>
          <p:cNvSpPr/>
          <p:nvPr/>
        </p:nvSpPr>
        <p:spPr>
          <a:xfrm>
            <a:off x="4329996" y="1588025"/>
            <a:ext cx="1236749" cy="477913"/>
          </a:xfrm>
          <a:custGeom>
            <a:avLst/>
            <a:gdLst/>
            <a:ahLst/>
            <a:cxnLst/>
            <a:rect l="l" t="t" r="r" b="b"/>
            <a:pathLst>
              <a:path w="1855124" h="716869">
                <a:moveTo>
                  <a:pt x="0" y="0"/>
                </a:moveTo>
                <a:lnTo>
                  <a:pt x="1855124" y="0"/>
                </a:lnTo>
                <a:lnTo>
                  <a:pt x="1855124" y="716869"/>
                </a:lnTo>
                <a:lnTo>
                  <a:pt x="0" y="716869"/>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3" name="Group 23">
            <a:extLst>
              <a:ext uri="{FF2B5EF4-FFF2-40B4-BE49-F238E27FC236}">
                <a16:creationId xmlns:a16="http://schemas.microsoft.com/office/drawing/2014/main" id="{D78403CB-D2F7-A3C9-20A8-D80E20DF12AB}"/>
              </a:ext>
            </a:extLst>
          </p:cNvPr>
          <p:cNvGrpSpPr/>
          <p:nvPr/>
        </p:nvGrpSpPr>
        <p:grpSpPr>
          <a:xfrm>
            <a:off x="7328384" y="1499902"/>
            <a:ext cx="3234146" cy="570783"/>
            <a:chOff x="0" y="0"/>
            <a:chExt cx="1348062" cy="299022"/>
          </a:xfrm>
        </p:grpSpPr>
        <p:sp>
          <p:nvSpPr>
            <p:cNvPr id="24" name="Freeform 24">
              <a:extLst>
                <a:ext uri="{FF2B5EF4-FFF2-40B4-BE49-F238E27FC236}">
                  <a16:creationId xmlns:a16="http://schemas.microsoft.com/office/drawing/2014/main" id="{EC6E3D07-72D8-B1C7-A7F4-34856324E78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5" name="TextBox 25">
              <a:extLst>
                <a:ext uri="{FF2B5EF4-FFF2-40B4-BE49-F238E27FC236}">
                  <a16:creationId xmlns:a16="http://schemas.microsoft.com/office/drawing/2014/main" id="{ED62C948-6E06-127C-3F63-47058281865F}"/>
                </a:ext>
              </a:extLst>
            </p:cNvPr>
            <p:cNvSpPr txBox="1"/>
            <p:nvPr/>
          </p:nvSpPr>
          <p:spPr>
            <a:xfrm>
              <a:off x="0" y="-38100"/>
              <a:ext cx="1348062"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27" name="Group 27">
            <a:extLst>
              <a:ext uri="{FF2B5EF4-FFF2-40B4-BE49-F238E27FC236}">
                <a16:creationId xmlns:a16="http://schemas.microsoft.com/office/drawing/2014/main" id="{58591D43-800B-BD05-D0F2-DB877C1E781E}"/>
              </a:ext>
            </a:extLst>
          </p:cNvPr>
          <p:cNvGrpSpPr/>
          <p:nvPr/>
        </p:nvGrpSpPr>
        <p:grpSpPr>
          <a:xfrm>
            <a:off x="8252063" y="3770621"/>
            <a:ext cx="765722" cy="295425"/>
            <a:chOff x="0" y="0"/>
            <a:chExt cx="302508" cy="116711"/>
          </a:xfrm>
        </p:grpSpPr>
        <p:sp>
          <p:nvSpPr>
            <p:cNvPr id="28" name="Freeform 28">
              <a:extLst>
                <a:ext uri="{FF2B5EF4-FFF2-40B4-BE49-F238E27FC236}">
                  <a16:creationId xmlns:a16="http://schemas.microsoft.com/office/drawing/2014/main" id="{B6A0B1E3-7AB9-43B6-62ED-35FB32BCDF04}"/>
                </a:ext>
              </a:extLst>
            </p:cNvPr>
            <p:cNvSpPr/>
            <p:nvPr/>
          </p:nvSpPr>
          <p:spPr>
            <a:xfrm>
              <a:off x="0" y="0"/>
              <a:ext cx="302508" cy="116711"/>
            </a:xfrm>
            <a:custGeom>
              <a:avLst/>
              <a:gdLst/>
              <a:ahLst/>
              <a:cxnLst/>
              <a:rect l="l" t="t" r="r" b="b"/>
              <a:pathLst>
                <a:path w="302508" h="116711">
                  <a:moveTo>
                    <a:pt x="0" y="0"/>
                  </a:moveTo>
                  <a:lnTo>
                    <a:pt x="302508" y="0"/>
                  </a:lnTo>
                  <a:lnTo>
                    <a:pt x="302508" y="116711"/>
                  </a:lnTo>
                  <a:lnTo>
                    <a:pt x="0" y="116711"/>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9" name="TextBox 29">
              <a:extLst>
                <a:ext uri="{FF2B5EF4-FFF2-40B4-BE49-F238E27FC236}">
                  <a16:creationId xmlns:a16="http://schemas.microsoft.com/office/drawing/2014/main" id="{2D92B118-0ABF-7D30-502D-B4F238E6C0BF}"/>
                </a:ext>
              </a:extLst>
            </p:cNvPr>
            <p:cNvSpPr txBox="1"/>
            <p:nvPr/>
          </p:nvSpPr>
          <p:spPr>
            <a:xfrm>
              <a:off x="0" y="-38100"/>
              <a:ext cx="302508" cy="15481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44" name="Group 44">
            <a:extLst>
              <a:ext uri="{FF2B5EF4-FFF2-40B4-BE49-F238E27FC236}">
                <a16:creationId xmlns:a16="http://schemas.microsoft.com/office/drawing/2014/main" id="{5BE1E0EC-BABB-C135-48D7-DC8546128A84}"/>
              </a:ext>
            </a:extLst>
          </p:cNvPr>
          <p:cNvGrpSpPr/>
          <p:nvPr/>
        </p:nvGrpSpPr>
        <p:grpSpPr>
          <a:xfrm>
            <a:off x="10172734" y="2332638"/>
            <a:ext cx="604590" cy="449209"/>
            <a:chOff x="0" y="0"/>
            <a:chExt cx="238850" cy="177465"/>
          </a:xfrm>
        </p:grpSpPr>
        <p:sp>
          <p:nvSpPr>
            <p:cNvPr id="45" name="Freeform 45">
              <a:extLst>
                <a:ext uri="{FF2B5EF4-FFF2-40B4-BE49-F238E27FC236}">
                  <a16:creationId xmlns:a16="http://schemas.microsoft.com/office/drawing/2014/main" id="{BAC7D69A-FF67-4FB6-622C-810654754EA7}"/>
                </a:ext>
              </a:extLst>
            </p:cNvPr>
            <p:cNvSpPr/>
            <p:nvPr/>
          </p:nvSpPr>
          <p:spPr>
            <a:xfrm>
              <a:off x="0" y="0"/>
              <a:ext cx="238850" cy="177465"/>
            </a:xfrm>
            <a:custGeom>
              <a:avLst/>
              <a:gdLst/>
              <a:ahLst/>
              <a:cxnLst/>
              <a:rect l="l" t="t" r="r" b="b"/>
              <a:pathLst>
                <a:path w="238850" h="177465">
                  <a:moveTo>
                    <a:pt x="0" y="0"/>
                  </a:moveTo>
                  <a:lnTo>
                    <a:pt x="238850" y="0"/>
                  </a:lnTo>
                  <a:lnTo>
                    <a:pt x="238850" y="177465"/>
                  </a:lnTo>
                  <a:lnTo>
                    <a:pt x="0" y="17746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2F2A0228-D880-C77A-C181-5842C0F00208}"/>
                </a:ext>
              </a:extLst>
            </p:cNvPr>
            <p:cNvSpPr txBox="1"/>
            <p:nvPr/>
          </p:nvSpPr>
          <p:spPr>
            <a:xfrm>
              <a:off x="0" y="-38100"/>
              <a:ext cx="238850" cy="21556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50" name="TextBox 50">
            <a:extLst>
              <a:ext uri="{FF2B5EF4-FFF2-40B4-BE49-F238E27FC236}">
                <a16:creationId xmlns:a16="http://schemas.microsoft.com/office/drawing/2014/main" id="{6B3B5C54-2FE0-49B1-BD93-CE7F1CE58CF7}"/>
              </a:ext>
            </a:extLst>
          </p:cNvPr>
          <p:cNvSpPr txBox="1"/>
          <p:nvPr/>
        </p:nvSpPr>
        <p:spPr>
          <a:xfrm>
            <a:off x="866402" y="883124"/>
            <a:ext cx="2524573" cy="364267"/>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sp>
        <p:nvSpPr>
          <p:cNvPr id="51" name="TextBox 51">
            <a:extLst>
              <a:ext uri="{FF2B5EF4-FFF2-40B4-BE49-F238E27FC236}">
                <a16:creationId xmlns:a16="http://schemas.microsoft.com/office/drawing/2014/main" id="{EB1F6CD1-C4A1-46B8-52EF-970DB76A0FA3}"/>
              </a:ext>
            </a:extLst>
          </p:cNvPr>
          <p:cNvSpPr txBox="1"/>
          <p:nvPr/>
        </p:nvSpPr>
        <p:spPr>
          <a:xfrm>
            <a:off x="2161219" y="1517988"/>
            <a:ext cx="178623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Chronic Stress</a:t>
            </a:r>
          </a:p>
        </p:txBody>
      </p:sp>
      <p:sp>
        <p:nvSpPr>
          <p:cNvPr id="53" name="TextBox 53">
            <a:extLst>
              <a:ext uri="{FF2B5EF4-FFF2-40B4-BE49-F238E27FC236}">
                <a16:creationId xmlns:a16="http://schemas.microsoft.com/office/drawing/2014/main" id="{39037700-F7E8-4914-5E1E-37A86679AF81}"/>
              </a:ext>
            </a:extLst>
          </p:cNvPr>
          <p:cNvSpPr txBox="1"/>
          <p:nvPr/>
        </p:nvSpPr>
        <p:spPr>
          <a:xfrm>
            <a:off x="2895503" y="2693021"/>
            <a:ext cx="3766393" cy="3447547"/>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Fear</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Anxiety</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Loneliness</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Suspicion</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Anger</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Depression</a:t>
            </a:r>
          </a:p>
          <a:p>
            <a:pPr marL="0" marR="0" lvl="0" indent="0" algn="ctr" defTabSz="609630" rtl="0" eaLnBrk="1" fontAlgn="auto" latinLnBrk="0" hangingPunct="1">
              <a:lnSpc>
                <a:spcPts val="2987"/>
              </a:lnSpc>
              <a:spcBef>
                <a:spcPts val="0"/>
              </a:spcBef>
              <a:spcAft>
                <a:spcPts val="0"/>
              </a:spcAft>
              <a:buClrTx/>
              <a:buSzTx/>
              <a:buFontTx/>
              <a:buNone/>
              <a:tabLst/>
              <a:defRPr/>
            </a:pPr>
            <a:r>
              <a:rPr lang="en-US" sz="2400" dirty="0">
                <a:solidFill>
                  <a:srgbClr val="FFFFFF"/>
                </a:solidFill>
                <a:latin typeface="Metropolis" pitchFamily="2" charset="77"/>
              </a:rPr>
              <a:t>Loss of inhibition</a:t>
            </a:r>
            <a:endPar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endParaRPr>
          </a:p>
          <a:p>
            <a:pPr marL="0" marR="0" lvl="0" indent="0" algn="ctr" defTabSz="609630" rtl="0" eaLnBrk="1" fontAlgn="auto" latinLnBrk="0" hangingPunct="1">
              <a:lnSpc>
                <a:spcPts val="2987"/>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endParaRPr>
          </a:p>
          <a:p>
            <a:pPr marL="0" marR="0" lvl="0" indent="0" algn="ctr" defTabSz="609630" rtl="0" eaLnBrk="1" fontAlgn="auto" latinLnBrk="0" hangingPunct="1">
              <a:lnSpc>
                <a:spcPts val="2987"/>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endParaRPr>
          </a:p>
        </p:txBody>
      </p:sp>
      <p:sp>
        <p:nvSpPr>
          <p:cNvPr id="54" name="TextBox 54">
            <a:extLst>
              <a:ext uri="{FF2B5EF4-FFF2-40B4-BE49-F238E27FC236}">
                <a16:creationId xmlns:a16="http://schemas.microsoft.com/office/drawing/2014/main" id="{DFE07CDD-BC28-9118-FA51-C6BB25469341}"/>
              </a:ext>
            </a:extLst>
          </p:cNvPr>
          <p:cNvSpPr txBox="1"/>
          <p:nvPr/>
        </p:nvSpPr>
        <p:spPr>
          <a:xfrm>
            <a:off x="7539347" y="1587387"/>
            <a:ext cx="2786554"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Stress Hormones</a:t>
            </a:r>
          </a:p>
        </p:txBody>
      </p:sp>
      <p:grpSp>
        <p:nvGrpSpPr>
          <p:cNvPr id="3" name="Group 4">
            <a:extLst>
              <a:ext uri="{FF2B5EF4-FFF2-40B4-BE49-F238E27FC236}">
                <a16:creationId xmlns:a16="http://schemas.microsoft.com/office/drawing/2014/main" id="{096F6C1C-A3E9-B2FB-4BE3-18C18DD7568F}"/>
              </a:ext>
            </a:extLst>
          </p:cNvPr>
          <p:cNvGrpSpPr/>
          <p:nvPr/>
        </p:nvGrpSpPr>
        <p:grpSpPr>
          <a:xfrm>
            <a:off x="1806293" y="1569200"/>
            <a:ext cx="2524573" cy="501486"/>
            <a:chOff x="0" y="0"/>
            <a:chExt cx="1322574" cy="299022"/>
          </a:xfrm>
          <a:solidFill>
            <a:srgbClr val="FF0000"/>
          </a:solidFill>
        </p:grpSpPr>
        <p:sp>
          <p:nvSpPr>
            <p:cNvPr id="26" name="Freeform 5">
              <a:extLst>
                <a:ext uri="{FF2B5EF4-FFF2-40B4-BE49-F238E27FC236}">
                  <a16:creationId xmlns:a16="http://schemas.microsoft.com/office/drawing/2014/main" id="{5C9BD47C-7FEB-BE47-FA6E-31AABED7E14B}"/>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7" name="TextBox 6">
              <a:extLst>
                <a:ext uri="{FF2B5EF4-FFF2-40B4-BE49-F238E27FC236}">
                  <a16:creationId xmlns:a16="http://schemas.microsoft.com/office/drawing/2014/main" id="{39B43B78-AD2A-9719-CCC6-63B84AB54E3A}"/>
                </a:ext>
              </a:extLst>
            </p:cNvPr>
            <p:cNvSpPr txBox="1"/>
            <p:nvPr/>
          </p:nvSpPr>
          <p:spPr>
            <a:xfrm>
              <a:off x="0" y="-38100"/>
              <a:ext cx="1322574"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9" name="TextBox 51">
            <a:extLst>
              <a:ext uri="{FF2B5EF4-FFF2-40B4-BE49-F238E27FC236}">
                <a16:creationId xmlns:a16="http://schemas.microsoft.com/office/drawing/2014/main" id="{11C1BC9F-1BB1-9DDA-9051-11E9B537BA3C}"/>
              </a:ext>
            </a:extLst>
          </p:cNvPr>
          <p:cNvSpPr txBox="1"/>
          <p:nvPr/>
        </p:nvSpPr>
        <p:spPr>
          <a:xfrm>
            <a:off x="1805424" y="1587387"/>
            <a:ext cx="2524572" cy="364267"/>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Chronic Stress</a:t>
            </a:r>
          </a:p>
        </p:txBody>
      </p:sp>
      <p:sp>
        <p:nvSpPr>
          <p:cNvPr id="4" name="TextBox 3">
            <a:extLst>
              <a:ext uri="{FF2B5EF4-FFF2-40B4-BE49-F238E27FC236}">
                <a16:creationId xmlns:a16="http://schemas.microsoft.com/office/drawing/2014/main" id="{1C30BB75-E6A4-0755-0672-540DC428BAA5}"/>
              </a:ext>
            </a:extLst>
          </p:cNvPr>
          <p:cNvSpPr txBox="1"/>
          <p:nvPr/>
        </p:nvSpPr>
        <p:spPr>
          <a:xfrm>
            <a:off x="9889724" y="6492873"/>
            <a:ext cx="23832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4946"/>
                </a:solidFill>
                <a:effectLst/>
                <a:uLnTx/>
                <a:uFillTx/>
                <a:latin typeface="Metropolis" panose="00000800000000000000"/>
                <a:ea typeface="+mn-ea"/>
                <a:cs typeface="+mn-cs"/>
              </a:rPr>
              <a:t>© 2025 Intelligent Health</a:t>
            </a:r>
          </a:p>
        </p:txBody>
      </p:sp>
      <p:pic>
        <p:nvPicPr>
          <p:cNvPr id="5" name="Picture 4" descr="A black background with text&#10;&#10;Description automatically generated">
            <a:extLst>
              <a:ext uri="{FF2B5EF4-FFF2-40B4-BE49-F238E27FC236}">
                <a16:creationId xmlns:a16="http://schemas.microsoft.com/office/drawing/2014/main" id="{F84749CF-97B7-7083-71B2-1F683C12A0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123" y="6176963"/>
            <a:ext cx="1178204" cy="577629"/>
          </a:xfrm>
          <a:prstGeom prst="rect">
            <a:avLst/>
          </a:prstGeom>
        </p:spPr>
      </p:pic>
      <p:sp>
        <p:nvSpPr>
          <p:cNvPr id="2" name="TextBox 1">
            <a:extLst>
              <a:ext uri="{FF2B5EF4-FFF2-40B4-BE49-F238E27FC236}">
                <a16:creationId xmlns:a16="http://schemas.microsoft.com/office/drawing/2014/main" id="{5CEE7CC4-703D-1C20-3783-50A35FB0216E}"/>
              </a:ext>
            </a:extLst>
          </p:cNvPr>
          <p:cNvSpPr txBox="1"/>
          <p:nvPr/>
        </p:nvSpPr>
        <p:spPr>
          <a:xfrm>
            <a:off x="7429845" y="3429000"/>
            <a:ext cx="2896055" cy="1815882"/>
          </a:xfrm>
          <a:prstGeom prst="rect">
            <a:avLst/>
          </a:prstGeom>
          <a:solidFill>
            <a:schemeClr val="bg1"/>
          </a:solidFill>
          <a:ln>
            <a:solidFill>
              <a:schemeClr val="accent1">
                <a:shade val="1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These are all normal emotions to keep us safe, valued or belong</a:t>
            </a:r>
          </a:p>
        </p:txBody>
      </p:sp>
      <p:sp>
        <p:nvSpPr>
          <p:cNvPr id="52" name="TextBox 52">
            <a:extLst>
              <a:ext uri="{FF2B5EF4-FFF2-40B4-BE49-F238E27FC236}">
                <a16:creationId xmlns:a16="http://schemas.microsoft.com/office/drawing/2014/main" id="{97690DB7-F646-7AA0-B7B5-816F95A675BC}"/>
              </a:ext>
            </a:extLst>
          </p:cNvPr>
          <p:cNvSpPr txBox="1"/>
          <p:nvPr/>
        </p:nvSpPr>
        <p:spPr>
          <a:xfrm>
            <a:off x="2962155" y="5352697"/>
            <a:ext cx="3969501"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Low or inappropriate high </a:t>
            </a:r>
            <a:r>
              <a:rPr lang="en-US" sz="2400" dirty="0">
                <a:solidFill>
                  <a:srgbClr val="FFFFFF"/>
                </a:solidFill>
                <a:latin typeface="Metropolis" pitchFamily="2" charset="77"/>
              </a:rPr>
              <a:t>t</a:t>
            </a: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rust</a:t>
            </a:r>
          </a:p>
        </p:txBody>
      </p:sp>
    </p:spTree>
    <p:extLst>
      <p:ext uri="{BB962C8B-B14F-4D97-AF65-F5344CB8AC3E}">
        <p14:creationId xmlns:p14="http://schemas.microsoft.com/office/powerpoint/2010/main" val="179662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7071399-E687-7318-C285-7CD246170F94}"/>
              </a:ext>
            </a:extLst>
          </p:cNvPr>
          <p:cNvSpPr/>
          <p:nvPr/>
        </p:nvSpPr>
        <p:spPr>
          <a:xfrm>
            <a:off x="10777324" y="5798620"/>
            <a:ext cx="1014129" cy="718758"/>
          </a:xfrm>
          <a:custGeom>
            <a:avLst/>
            <a:gdLst/>
            <a:ahLst/>
            <a:cxnLst/>
            <a:rect l="l" t="t" r="r" b="b"/>
            <a:pathLst>
              <a:path w="1521194" h="1078137">
                <a:moveTo>
                  <a:pt x="0" y="0"/>
                </a:moveTo>
                <a:lnTo>
                  <a:pt x="1521194" y="0"/>
                </a:lnTo>
                <a:lnTo>
                  <a:pt x="1521194" y="1078136"/>
                </a:lnTo>
                <a:lnTo>
                  <a:pt x="0" y="107813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69ED9E-FB4E-3C0E-D664-4099C79CC42D}"/>
              </a:ext>
            </a:extLst>
          </p:cNvPr>
          <p:cNvSpPr/>
          <p:nvPr/>
        </p:nvSpPr>
        <p:spPr>
          <a:xfrm>
            <a:off x="278635" y="6374673"/>
            <a:ext cx="191164" cy="209208"/>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D5D2D0B-36EE-D74B-BEAC-6F1AEA2D5CA5}"/>
              </a:ext>
            </a:extLst>
          </p:cNvPr>
          <p:cNvGrpSpPr/>
          <p:nvPr/>
        </p:nvGrpSpPr>
        <p:grpSpPr>
          <a:xfrm>
            <a:off x="1806293" y="1184942"/>
            <a:ext cx="2524573" cy="570783"/>
            <a:chOff x="0" y="0"/>
            <a:chExt cx="1322574" cy="299022"/>
          </a:xfrm>
          <a:solidFill>
            <a:srgbClr val="FF0000"/>
          </a:solidFill>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 name="Group 7">
            <a:extLst>
              <a:ext uri="{FF2B5EF4-FFF2-40B4-BE49-F238E27FC236}">
                <a16:creationId xmlns:a16="http://schemas.microsoft.com/office/drawing/2014/main" id="{3F785706-39D3-C8E7-8B38-1B684BE095C8}"/>
              </a:ext>
            </a:extLst>
          </p:cNvPr>
          <p:cNvGrpSpPr/>
          <p:nvPr/>
        </p:nvGrpSpPr>
        <p:grpSpPr>
          <a:xfrm>
            <a:off x="2753989" y="1882725"/>
            <a:ext cx="2917901" cy="570783"/>
            <a:chOff x="0" y="0"/>
            <a:chExt cx="1528631" cy="299022"/>
          </a:xfrm>
        </p:grpSpPr>
        <p:sp>
          <p:nvSpPr>
            <p:cNvPr id="8" name="Freeform 8">
              <a:extLst>
                <a:ext uri="{FF2B5EF4-FFF2-40B4-BE49-F238E27FC236}">
                  <a16:creationId xmlns:a16="http://schemas.microsoft.com/office/drawing/2014/main" id="{5A491B83-99DE-C0D8-A111-7305258DA99A}"/>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9">
              <a:extLst>
                <a:ext uri="{FF2B5EF4-FFF2-40B4-BE49-F238E27FC236}">
                  <a16:creationId xmlns:a16="http://schemas.microsoft.com/office/drawing/2014/main" id="{1C687E14-448D-92C7-F968-92BFA0049A9F}"/>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1" name="Group 11">
            <a:extLst>
              <a:ext uri="{FF2B5EF4-FFF2-40B4-BE49-F238E27FC236}">
                <a16:creationId xmlns:a16="http://schemas.microsoft.com/office/drawing/2014/main" id="{BAB2530D-E128-49EB-AE2F-F06895DB3581}"/>
              </a:ext>
            </a:extLst>
          </p:cNvPr>
          <p:cNvGrpSpPr/>
          <p:nvPr/>
        </p:nvGrpSpPr>
        <p:grpSpPr>
          <a:xfrm>
            <a:off x="3719414" y="2580508"/>
            <a:ext cx="4253105" cy="570783"/>
            <a:chOff x="0" y="0"/>
            <a:chExt cx="2228117" cy="299022"/>
          </a:xfrm>
        </p:grpSpPr>
        <p:sp>
          <p:nvSpPr>
            <p:cNvPr id="12" name="Freeform 12">
              <a:extLst>
                <a:ext uri="{FF2B5EF4-FFF2-40B4-BE49-F238E27FC236}">
                  <a16:creationId xmlns:a16="http://schemas.microsoft.com/office/drawing/2014/main" id="{2029ECFA-2D6A-5647-259D-A4EF7C75DCF5}"/>
                </a:ext>
              </a:extLst>
            </p:cNvPr>
            <p:cNvSpPr/>
            <p:nvPr/>
          </p:nvSpPr>
          <p:spPr>
            <a:xfrm>
              <a:off x="0" y="0"/>
              <a:ext cx="2228117" cy="299022"/>
            </a:xfrm>
            <a:custGeom>
              <a:avLst/>
              <a:gdLst/>
              <a:ahLst/>
              <a:cxnLst/>
              <a:rect l="l" t="t" r="r" b="b"/>
              <a:pathLst>
                <a:path w="2228117" h="299022">
                  <a:moveTo>
                    <a:pt x="14562" y="0"/>
                  </a:moveTo>
                  <a:lnTo>
                    <a:pt x="2213555" y="0"/>
                  </a:lnTo>
                  <a:cubicBezTo>
                    <a:pt x="2217417" y="0"/>
                    <a:pt x="2221121" y="1534"/>
                    <a:pt x="2223852" y="4265"/>
                  </a:cubicBezTo>
                  <a:cubicBezTo>
                    <a:pt x="2226583" y="6996"/>
                    <a:pt x="2228117" y="10700"/>
                    <a:pt x="2228117" y="14562"/>
                  </a:cubicBezTo>
                  <a:lnTo>
                    <a:pt x="2228117" y="284460"/>
                  </a:lnTo>
                  <a:cubicBezTo>
                    <a:pt x="2228117" y="292502"/>
                    <a:pt x="2221597" y="299022"/>
                    <a:pt x="2213555" y="299022"/>
                  </a:cubicBezTo>
                  <a:lnTo>
                    <a:pt x="14562" y="299022"/>
                  </a:lnTo>
                  <a:cubicBezTo>
                    <a:pt x="10700" y="299022"/>
                    <a:pt x="6996" y="297488"/>
                    <a:pt x="4265" y="294757"/>
                  </a:cubicBezTo>
                  <a:cubicBezTo>
                    <a:pt x="1534" y="292026"/>
                    <a:pt x="0" y="288322"/>
                    <a:pt x="0" y="284460"/>
                  </a:cubicBezTo>
                  <a:lnTo>
                    <a:pt x="0" y="14562"/>
                  </a:lnTo>
                  <a:cubicBezTo>
                    <a:pt x="0" y="10700"/>
                    <a:pt x="1534" y="6996"/>
                    <a:pt x="4265" y="4265"/>
                  </a:cubicBezTo>
                  <a:cubicBezTo>
                    <a:pt x="6996" y="1534"/>
                    <a:pt x="10700" y="0"/>
                    <a:pt x="14562"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D905A0BF-E88B-9235-30E1-FB5BF781863F}"/>
                </a:ext>
              </a:extLst>
            </p:cNvPr>
            <p:cNvSpPr txBox="1"/>
            <p:nvPr/>
          </p:nvSpPr>
          <p:spPr>
            <a:xfrm>
              <a:off x="0" y="-38100"/>
              <a:ext cx="2228117"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E463621A-25EB-58D1-B61E-5E8D00AA3148}"/>
              </a:ext>
            </a:extLst>
          </p:cNvPr>
          <p:cNvGrpSpPr/>
          <p:nvPr/>
        </p:nvGrpSpPr>
        <p:grpSpPr>
          <a:xfrm>
            <a:off x="866402" y="481105"/>
            <a:ext cx="2524573" cy="570783"/>
            <a:chOff x="0" y="0"/>
            <a:chExt cx="1322574" cy="2990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7" name="Freeform 17">
            <a:extLst>
              <a:ext uri="{FF2B5EF4-FFF2-40B4-BE49-F238E27FC236}">
                <a16:creationId xmlns:a16="http://schemas.microsoft.com/office/drawing/2014/main" id="{969207CF-5948-6368-D7FF-AAF0B0B6A571}"/>
              </a:ext>
            </a:extLst>
          </p:cNvPr>
          <p:cNvSpPr/>
          <p:nvPr/>
        </p:nvSpPr>
        <p:spPr>
          <a:xfrm>
            <a:off x="1027242" y="105188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8" name="Freeform 18">
            <a:extLst>
              <a:ext uri="{FF2B5EF4-FFF2-40B4-BE49-F238E27FC236}">
                <a16:creationId xmlns:a16="http://schemas.microsoft.com/office/drawing/2014/main" id="{28112BF4-9050-8947-E59C-140A2C96281B}"/>
              </a:ext>
            </a:extLst>
          </p:cNvPr>
          <p:cNvSpPr/>
          <p:nvPr/>
        </p:nvSpPr>
        <p:spPr>
          <a:xfrm>
            <a:off x="1987638" y="1755725"/>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9" name="Freeform 19">
            <a:extLst>
              <a:ext uri="{FF2B5EF4-FFF2-40B4-BE49-F238E27FC236}">
                <a16:creationId xmlns:a16="http://schemas.microsoft.com/office/drawing/2014/main" id="{FB358BCC-BAD4-315C-9024-323229DAB3B2}"/>
              </a:ext>
            </a:extLst>
          </p:cNvPr>
          <p:cNvSpPr/>
          <p:nvPr/>
        </p:nvSpPr>
        <p:spPr>
          <a:xfrm>
            <a:off x="2950649" y="245350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0" name="Freeform 20">
            <a:extLst>
              <a:ext uri="{FF2B5EF4-FFF2-40B4-BE49-F238E27FC236}">
                <a16:creationId xmlns:a16="http://schemas.microsoft.com/office/drawing/2014/main" id="{5708E820-1D29-C5F1-C78A-81AFE15DD5A3}"/>
              </a:ext>
            </a:extLst>
          </p:cNvPr>
          <p:cNvSpPr/>
          <p:nvPr/>
        </p:nvSpPr>
        <p:spPr>
          <a:xfrm>
            <a:off x="5560396" y="1184942"/>
            <a:ext cx="1767987"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1" name="Freeform 21">
            <a:extLst>
              <a:ext uri="{FF2B5EF4-FFF2-40B4-BE49-F238E27FC236}">
                <a16:creationId xmlns:a16="http://schemas.microsoft.com/office/drawing/2014/main" id="{7F00825A-E1C8-A690-05C9-ABC4045450FC}"/>
              </a:ext>
            </a:extLst>
          </p:cNvPr>
          <p:cNvSpPr/>
          <p:nvPr/>
        </p:nvSpPr>
        <p:spPr>
          <a:xfrm>
            <a:off x="4329996" y="1273065"/>
            <a:ext cx="1236749" cy="477913"/>
          </a:xfrm>
          <a:custGeom>
            <a:avLst/>
            <a:gdLst/>
            <a:ahLst/>
            <a:cxnLst/>
            <a:rect l="l" t="t" r="r" b="b"/>
            <a:pathLst>
              <a:path w="1855124" h="716869">
                <a:moveTo>
                  <a:pt x="0" y="0"/>
                </a:moveTo>
                <a:lnTo>
                  <a:pt x="1855124" y="0"/>
                </a:lnTo>
                <a:lnTo>
                  <a:pt x="1855124" y="716869"/>
                </a:lnTo>
                <a:lnTo>
                  <a:pt x="0" y="71686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3" name="Group 23">
            <a:extLst>
              <a:ext uri="{FF2B5EF4-FFF2-40B4-BE49-F238E27FC236}">
                <a16:creationId xmlns:a16="http://schemas.microsoft.com/office/drawing/2014/main" id="{D78403CB-D2F7-A3C9-20A8-D80E20DF12AB}"/>
              </a:ext>
            </a:extLst>
          </p:cNvPr>
          <p:cNvGrpSpPr/>
          <p:nvPr/>
        </p:nvGrpSpPr>
        <p:grpSpPr>
          <a:xfrm>
            <a:off x="7328384" y="1184942"/>
            <a:ext cx="2573226" cy="570783"/>
            <a:chOff x="0" y="0"/>
            <a:chExt cx="1348062" cy="299022"/>
          </a:xfrm>
        </p:grpSpPr>
        <p:sp>
          <p:nvSpPr>
            <p:cNvPr id="24" name="Freeform 24">
              <a:extLst>
                <a:ext uri="{FF2B5EF4-FFF2-40B4-BE49-F238E27FC236}">
                  <a16:creationId xmlns:a16="http://schemas.microsoft.com/office/drawing/2014/main" id="{EC6E3D07-72D8-B1C7-A7F4-34856324E78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5" name="TextBox 25">
              <a:extLst>
                <a:ext uri="{FF2B5EF4-FFF2-40B4-BE49-F238E27FC236}">
                  <a16:creationId xmlns:a16="http://schemas.microsoft.com/office/drawing/2014/main" id="{ED62C948-6E06-127C-3F63-47058281865F}"/>
                </a:ext>
              </a:extLst>
            </p:cNvPr>
            <p:cNvSpPr txBox="1"/>
            <p:nvPr/>
          </p:nvSpPr>
          <p:spPr>
            <a:xfrm>
              <a:off x="0" y="-38100"/>
              <a:ext cx="1348062"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27" name="Group 27">
            <a:extLst>
              <a:ext uri="{FF2B5EF4-FFF2-40B4-BE49-F238E27FC236}">
                <a16:creationId xmlns:a16="http://schemas.microsoft.com/office/drawing/2014/main" id="{58591D43-800B-BD05-D0F2-DB877C1E781E}"/>
              </a:ext>
            </a:extLst>
          </p:cNvPr>
          <p:cNvGrpSpPr/>
          <p:nvPr/>
        </p:nvGrpSpPr>
        <p:grpSpPr>
          <a:xfrm>
            <a:off x="8252063" y="3455661"/>
            <a:ext cx="765722" cy="295425"/>
            <a:chOff x="0" y="0"/>
            <a:chExt cx="302508" cy="116711"/>
          </a:xfrm>
        </p:grpSpPr>
        <p:sp>
          <p:nvSpPr>
            <p:cNvPr id="28" name="Freeform 28">
              <a:extLst>
                <a:ext uri="{FF2B5EF4-FFF2-40B4-BE49-F238E27FC236}">
                  <a16:creationId xmlns:a16="http://schemas.microsoft.com/office/drawing/2014/main" id="{B6A0B1E3-7AB9-43B6-62ED-35FB32BCDF04}"/>
                </a:ext>
              </a:extLst>
            </p:cNvPr>
            <p:cNvSpPr/>
            <p:nvPr/>
          </p:nvSpPr>
          <p:spPr>
            <a:xfrm>
              <a:off x="0" y="0"/>
              <a:ext cx="302508" cy="116711"/>
            </a:xfrm>
            <a:custGeom>
              <a:avLst/>
              <a:gdLst/>
              <a:ahLst/>
              <a:cxnLst/>
              <a:rect l="l" t="t" r="r" b="b"/>
              <a:pathLst>
                <a:path w="302508" h="116711">
                  <a:moveTo>
                    <a:pt x="0" y="0"/>
                  </a:moveTo>
                  <a:lnTo>
                    <a:pt x="302508" y="0"/>
                  </a:lnTo>
                  <a:lnTo>
                    <a:pt x="302508" y="116711"/>
                  </a:lnTo>
                  <a:lnTo>
                    <a:pt x="0" y="116711"/>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9" name="TextBox 29">
              <a:extLst>
                <a:ext uri="{FF2B5EF4-FFF2-40B4-BE49-F238E27FC236}">
                  <a16:creationId xmlns:a16="http://schemas.microsoft.com/office/drawing/2014/main" id="{2D92B118-0ABF-7D30-502D-B4F238E6C0BF}"/>
                </a:ext>
              </a:extLst>
            </p:cNvPr>
            <p:cNvSpPr txBox="1"/>
            <p:nvPr/>
          </p:nvSpPr>
          <p:spPr>
            <a:xfrm>
              <a:off x="0" y="-38100"/>
              <a:ext cx="302508" cy="15481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30" name="Freeform 30">
            <a:extLst>
              <a:ext uri="{FF2B5EF4-FFF2-40B4-BE49-F238E27FC236}">
                <a16:creationId xmlns:a16="http://schemas.microsoft.com/office/drawing/2014/main" id="{00DB31D2-5E81-10F3-1E04-9D0CCDA70B93}"/>
              </a:ext>
            </a:extLst>
          </p:cNvPr>
          <p:cNvSpPr/>
          <p:nvPr/>
        </p:nvSpPr>
        <p:spPr>
          <a:xfrm rot="5317144">
            <a:off x="8007212" y="3801588"/>
            <a:ext cx="1195518" cy="572386"/>
          </a:xfrm>
          <a:custGeom>
            <a:avLst/>
            <a:gdLst/>
            <a:ahLst/>
            <a:cxnLst/>
            <a:rect l="l" t="t" r="r" b="b"/>
            <a:pathLst>
              <a:path w="1793277" h="858579">
                <a:moveTo>
                  <a:pt x="0" y="0"/>
                </a:moveTo>
                <a:lnTo>
                  <a:pt x="1793277" y="0"/>
                </a:lnTo>
                <a:lnTo>
                  <a:pt x="1793277"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l="-4788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1" name="Group 31">
            <a:extLst>
              <a:ext uri="{FF2B5EF4-FFF2-40B4-BE49-F238E27FC236}">
                <a16:creationId xmlns:a16="http://schemas.microsoft.com/office/drawing/2014/main" id="{36F21E1C-FB99-5C70-D9EF-E5DC7D76E263}"/>
              </a:ext>
            </a:extLst>
          </p:cNvPr>
          <p:cNvGrpSpPr/>
          <p:nvPr/>
        </p:nvGrpSpPr>
        <p:grpSpPr>
          <a:xfrm rot="-183318">
            <a:off x="9746477" y="3435720"/>
            <a:ext cx="151832" cy="127880"/>
            <a:chOff x="0" y="0"/>
            <a:chExt cx="59983" cy="50521"/>
          </a:xfrm>
        </p:grpSpPr>
        <p:sp>
          <p:nvSpPr>
            <p:cNvPr id="32" name="Freeform 32">
              <a:extLst>
                <a:ext uri="{FF2B5EF4-FFF2-40B4-BE49-F238E27FC236}">
                  <a16:creationId xmlns:a16="http://schemas.microsoft.com/office/drawing/2014/main" id="{5D8D9ACD-54D8-AB83-F1CA-145156F59C40}"/>
                </a:ext>
              </a:extLst>
            </p:cNvPr>
            <p:cNvSpPr/>
            <p:nvPr/>
          </p:nvSpPr>
          <p:spPr>
            <a:xfrm>
              <a:off x="0" y="0"/>
              <a:ext cx="59983" cy="50521"/>
            </a:xfrm>
            <a:custGeom>
              <a:avLst/>
              <a:gdLst/>
              <a:ahLst/>
              <a:cxnLst/>
              <a:rect l="l" t="t" r="r" b="b"/>
              <a:pathLst>
                <a:path w="59983" h="50521">
                  <a:moveTo>
                    <a:pt x="0" y="0"/>
                  </a:moveTo>
                  <a:lnTo>
                    <a:pt x="59983" y="0"/>
                  </a:lnTo>
                  <a:lnTo>
                    <a:pt x="59983" y="50521"/>
                  </a:lnTo>
                  <a:lnTo>
                    <a:pt x="0" y="50521"/>
                  </a:lnTo>
                  <a:close/>
                </a:path>
              </a:pathLst>
            </a:custGeom>
            <a:solidFill>
              <a:srgbClr val="37B54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3" name="TextBox 33">
              <a:extLst>
                <a:ext uri="{FF2B5EF4-FFF2-40B4-BE49-F238E27FC236}">
                  <a16:creationId xmlns:a16="http://schemas.microsoft.com/office/drawing/2014/main" id="{8F537005-4BD2-F7C9-8C35-FC9F14075B13}"/>
                </a:ext>
              </a:extLst>
            </p:cNvPr>
            <p:cNvSpPr txBox="1"/>
            <p:nvPr/>
          </p:nvSpPr>
          <p:spPr>
            <a:xfrm>
              <a:off x="0" y="-38100"/>
              <a:ext cx="59983" cy="8862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4" name="Group 34">
            <a:extLst>
              <a:ext uri="{FF2B5EF4-FFF2-40B4-BE49-F238E27FC236}">
                <a16:creationId xmlns:a16="http://schemas.microsoft.com/office/drawing/2014/main" id="{721EA1F7-23D6-1569-26EA-135D088525C1}"/>
              </a:ext>
            </a:extLst>
          </p:cNvPr>
          <p:cNvGrpSpPr/>
          <p:nvPr/>
        </p:nvGrpSpPr>
        <p:grpSpPr>
          <a:xfrm>
            <a:off x="7624813" y="3364447"/>
            <a:ext cx="2661552" cy="570783"/>
            <a:chOff x="0" y="0"/>
            <a:chExt cx="1394335" cy="299022"/>
          </a:xfrm>
        </p:grpSpPr>
        <p:sp>
          <p:nvSpPr>
            <p:cNvPr id="35" name="Freeform 35">
              <a:extLst>
                <a:ext uri="{FF2B5EF4-FFF2-40B4-BE49-F238E27FC236}">
                  <a16:creationId xmlns:a16="http://schemas.microsoft.com/office/drawing/2014/main" id="{F995AEFC-221F-0B26-1FF5-B9BD6A548793}"/>
                </a:ext>
              </a:extLst>
            </p:cNvPr>
            <p:cNvSpPr/>
            <p:nvPr/>
          </p:nvSpPr>
          <p:spPr>
            <a:xfrm>
              <a:off x="0" y="0"/>
              <a:ext cx="1394335" cy="299022"/>
            </a:xfrm>
            <a:custGeom>
              <a:avLst/>
              <a:gdLst/>
              <a:ahLst/>
              <a:cxnLst/>
              <a:rect l="l" t="t" r="r" b="b"/>
              <a:pathLst>
                <a:path w="1394335" h="299022">
                  <a:moveTo>
                    <a:pt x="23270" y="0"/>
                  </a:moveTo>
                  <a:lnTo>
                    <a:pt x="1371064" y="0"/>
                  </a:lnTo>
                  <a:cubicBezTo>
                    <a:pt x="1377236" y="0"/>
                    <a:pt x="1383155" y="2452"/>
                    <a:pt x="1387519" y="6816"/>
                  </a:cubicBezTo>
                  <a:cubicBezTo>
                    <a:pt x="1391883" y="11180"/>
                    <a:pt x="1394335" y="17099"/>
                    <a:pt x="1394335" y="23270"/>
                  </a:cubicBezTo>
                  <a:lnTo>
                    <a:pt x="1394335" y="275752"/>
                  </a:lnTo>
                  <a:cubicBezTo>
                    <a:pt x="1394335" y="281923"/>
                    <a:pt x="1391883" y="287842"/>
                    <a:pt x="1387519" y="292206"/>
                  </a:cubicBezTo>
                  <a:cubicBezTo>
                    <a:pt x="1383155" y="296570"/>
                    <a:pt x="1377236" y="299022"/>
                    <a:pt x="1371064" y="299022"/>
                  </a:cubicBezTo>
                  <a:lnTo>
                    <a:pt x="23270" y="299022"/>
                  </a:lnTo>
                  <a:cubicBezTo>
                    <a:pt x="17099" y="299022"/>
                    <a:pt x="11180" y="296570"/>
                    <a:pt x="6816" y="292206"/>
                  </a:cubicBezTo>
                  <a:cubicBezTo>
                    <a:pt x="2452" y="287842"/>
                    <a:pt x="0" y="281923"/>
                    <a:pt x="0" y="275752"/>
                  </a:cubicBezTo>
                  <a:lnTo>
                    <a:pt x="0" y="23270"/>
                  </a:lnTo>
                  <a:cubicBezTo>
                    <a:pt x="0" y="17099"/>
                    <a:pt x="2452" y="11180"/>
                    <a:pt x="6816" y="6816"/>
                  </a:cubicBezTo>
                  <a:cubicBezTo>
                    <a:pt x="11180" y="2452"/>
                    <a:pt x="17099" y="0"/>
                    <a:pt x="23270"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6" name="TextBox 36">
              <a:extLst>
                <a:ext uri="{FF2B5EF4-FFF2-40B4-BE49-F238E27FC236}">
                  <a16:creationId xmlns:a16="http://schemas.microsoft.com/office/drawing/2014/main" id="{8BA4E8D1-2FD9-56AF-57DF-996268DA5348}"/>
                </a:ext>
              </a:extLst>
            </p:cNvPr>
            <p:cNvSpPr txBox="1"/>
            <p:nvPr/>
          </p:nvSpPr>
          <p:spPr>
            <a:xfrm>
              <a:off x="0" y="-38100"/>
              <a:ext cx="1394335"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7" name="Group 37">
            <a:extLst>
              <a:ext uri="{FF2B5EF4-FFF2-40B4-BE49-F238E27FC236}">
                <a16:creationId xmlns:a16="http://schemas.microsoft.com/office/drawing/2014/main" id="{DFCD5F92-96A0-02E8-6A0D-47D62356617D}"/>
              </a:ext>
            </a:extLst>
          </p:cNvPr>
          <p:cNvGrpSpPr/>
          <p:nvPr/>
        </p:nvGrpSpPr>
        <p:grpSpPr>
          <a:xfrm>
            <a:off x="6095255" y="4729563"/>
            <a:ext cx="5057915" cy="944480"/>
            <a:chOff x="0" y="0"/>
            <a:chExt cx="2649742" cy="494794"/>
          </a:xfrm>
        </p:grpSpPr>
        <p:sp>
          <p:nvSpPr>
            <p:cNvPr id="38" name="Freeform 38">
              <a:extLst>
                <a:ext uri="{FF2B5EF4-FFF2-40B4-BE49-F238E27FC236}">
                  <a16:creationId xmlns:a16="http://schemas.microsoft.com/office/drawing/2014/main" id="{BEBF61EE-18DB-C607-18DA-C60E875710D0}"/>
                </a:ext>
              </a:extLst>
            </p:cNvPr>
            <p:cNvSpPr/>
            <p:nvPr/>
          </p:nvSpPr>
          <p:spPr>
            <a:xfrm>
              <a:off x="0" y="0"/>
              <a:ext cx="2649742" cy="494794"/>
            </a:xfrm>
            <a:custGeom>
              <a:avLst/>
              <a:gdLst/>
              <a:ahLst/>
              <a:cxnLst/>
              <a:rect l="l" t="t" r="r" b="b"/>
              <a:pathLst>
                <a:path w="2649742" h="494794">
                  <a:moveTo>
                    <a:pt x="12245" y="0"/>
                  </a:moveTo>
                  <a:lnTo>
                    <a:pt x="2637496" y="0"/>
                  </a:lnTo>
                  <a:cubicBezTo>
                    <a:pt x="2644259" y="0"/>
                    <a:pt x="2649742" y="5482"/>
                    <a:pt x="2649742" y="12245"/>
                  </a:cubicBezTo>
                  <a:lnTo>
                    <a:pt x="2649742" y="482549"/>
                  </a:lnTo>
                  <a:cubicBezTo>
                    <a:pt x="2649742" y="489312"/>
                    <a:pt x="2644259" y="494794"/>
                    <a:pt x="2637496" y="494794"/>
                  </a:cubicBezTo>
                  <a:lnTo>
                    <a:pt x="12245" y="494794"/>
                  </a:lnTo>
                  <a:cubicBezTo>
                    <a:pt x="5482" y="494794"/>
                    <a:pt x="0" y="489312"/>
                    <a:pt x="0" y="482549"/>
                  </a:cubicBezTo>
                  <a:lnTo>
                    <a:pt x="0" y="12245"/>
                  </a:lnTo>
                  <a:cubicBezTo>
                    <a:pt x="0" y="5482"/>
                    <a:pt x="5482" y="0"/>
                    <a:pt x="12245"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B9D2581-A365-AACA-08BA-F16389550177}"/>
                </a:ext>
              </a:extLst>
            </p:cNvPr>
            <p:cNvSpPr txBox="1"/>
            <p:nvPr/>
          </p:nvSpPr>
          <p:spPr>
            <a:xfrm>
              <a:off x="0" y="-38100"/>
              <a:ext cx="2649742" cy="532894"/>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a16="http://schemas.microsoft.com/office/drawing/2014/main" id="{E86C6EF8-5F7F-5E23-7977-D6D95D8CCE22}"/>
              </a:ext>
            </a:extLst>
          </p:cNvPr>
          <p:cNvGrpSpPr/>
          <p:nvPr/>
        </p:nvGrpSpPr>
        <p:grpSpPr>
          <a:xfrm>
            <a:off x="3177353" y="3317982"/>
            <a:ext cx="2917901" cy="570783"/>
            <a:chOff x="0" y="0"/>
            <a:chExt cx="1528631" cy="299022"/>
          </a:xfrm>
        </p:grpSpPr>
        <p:sp>
          <p:nvSpPr>
            <p:cNvPr id="41" name="Freeform 41">
              <a:extLst>
                <a:ext uri="{FF2B5EF4-FFF2-40B4-BE49-F238E27FC236}">
                  <a16:creationId xmlns:a16="http://schemas.microsoft.com/office/drawing/2014/main" id="{C057F362-3C73-7F73-868E-21FF5C1815F9}"/>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2" name="TextBox 42">
              <a:extLst>
                <a:ext uri="{FF2B5EF4-FFF2-40B4-BE49-F238E27FC236}">
                  <a16:creationId xmlns:a16="http://schemas.microsoft.com/office/drawing/2014/main" id="{85C35B5E-7D9A-4F85-02E8-4F469B637A52}"/>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3" name="Freeform 43">
            <a:extLst>
              <a:ext uri="{FF2B5EF4-FFF2-40B4-BE49-F238E27FC236}">
                <a16:creationId xmlns:a16="http://schemas.microsoft.com/office/drawing/2014/main" id="{2AD4A105-5BF3-DB73-9153-7BDA360CFFA9}"/>
              </a:ext>
            </a:extLst>
          </p:cNvPr>
          <p:cNvSpPr/>
          <p:nvPr/>
        </p:nvSpPr>
        <p:spPr>
          <a:xfrm rot="5321893" flipV="1">
            <a:off x="6015648" y="3690178"/>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44" name="Group 44">
            <a:extLst>
              <a:ext uri="{FF2B5EF4-FFF2-40B4-BE49-F238E27FC236}">
                <a16:creationId xmlns:a16="http://schemas.microsoft.com/office/drawing/2014/main" id="{5BE1E0EC-BABB-C135-48D7-DC8546128A84}"/>
              </a:ext>
            </a:extLst>
          </p:cNvPr>
          <p:cNvGrpSpPr/>
          <p:nvPr/>
        </p:nvGrpSpPr>
        <p:grpSpPr>
          <a:xfrm>
            <a:off x="10172734" y="2017678"/>
            <a:ext cx="604590" cy="449209"/>
            <a:chOff x="0" y="0"/>
            <a:chExt cx="238850" cy="177465"/>
          </a:xfrm>
        </p:grpSpPr>
        <p:sp>
          <p:nvSpPr>
            <p:cNvPr id="45" name="Freeform 45">
              <a:extLst>
                <a:ext uri="{FF2B5EF4-FFF2-40B4-BE49-F238E27FC236}">
                  <a16:creationId xmlns:a16="http://schemas.microsoft.com/office/drawing/2014/main" id="{BAC7D69A-FF67-4FB6-622C-810654754EA7}"/>
                </a:ext>
              </a:extLst>
            </p:cNvPr>
            <p:cNvSpPr/>
            <p:nvPr/>
          </p:nvSpPr>
          <p:spPr>
            <a:xfrm>
              <a:off x="0" y="0"/>
              <a:ext cx="238850" cy="177465"/>
            </a:xfrm>
            <a:custGeom>
              <a:avLst/>
              <a:gdLst/>
              <a:ahLst/>
              <a:cxnLst/>
              <a:rect l="l" t="t" r="r" b="b"/>
              <a:pathLst>
                <a:path w="238850" h="177465">
                  <a:moveTo>
                    <a:pt x="0" y="0"/>
                  </a:moveTo>
                  <a:lnTo>
                    <a:pt x="238850" y="0"/>
                  </a:lnTo>
                  <a:lnTo>
                    <a:pt x="238850" y="177465"/>
                  </a:lnTo>
                  <a:lnTo>
                    <a:pt x="0" y="17746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2F2A0228-D880-C77A-C181-5842C0F00208}"/>
                </a:ext>
              </a:extLst>
            </p:cNvPr>
            <p:cNvSpPr txBox="1"/>
            <p:nvPr/>
          </p:nvSpPr>
          <p:spPr>
            <a:xfrm>
              <a:off x="0" y="-38100"/>
              <a:ext cx="238850" cy="21556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8" name="Freeform 48">
            <a:extLst>
              <a:ext uri="{FF2B5EF4-FFF2-40B4-BE49-F238E27FC236}">
                <a16:creationId xmlns:a16="http://schemas.microsoft.com/office/drawing/2014/main" id="{88167B2D-074E-14FB-0818-3A66EB6528DF}"/>
              </a:ext>
            </a:extLst>
          </p:cNvPr>
          <p:cNvSpPr/>
          <p:nvPr/>
        </p:nvSpPr>
        <p:spPr>
          <a:xfrm>
            <a:off x="1260175" y="4321914"/>
            <a:ext cx="4478573" cy="1634679"/>
          </a:xfrm>
          <a:custGeom>
            <a:avLst/>
            <a:gdLst/>
            <a:ahLst/>
            <a:cxnLst/>
            <a:rect l="l" t="t" r="r" b="b"/>
            <a:pathLst>
              <a:path w="6717859" h="2452018">
                <a:moveTo>
                  <a:pt x="0" y="0"/>
                </a:moveTo>
                <a:lnTo>
                  <a:pt x="6717859" y="0"/>
                </a:lnTo>
                <a:lnTo>
                  <a:pt x="6717859" y="2452018"/>
                </a:lnTo>
                <a:lnTo>
                  <a:pt x="0" y="2452018"/>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9" name="TextBox 49">
            <a:extLst>
              <a:ext uri="{FF2B5EF4-FFF2-40B4-BE49-F238E27FC236}">
                <a16:creationId xmlns:a16="http://schemas.microsoft.com/office/drawing/2014/main" id="{B951DD60-8646-2056-5B64-475934059414}"/>
              </a:ext>
            </a:extLst>
          </p:cNvPr>
          <p:cNvSpPr txBox="1"/>
          <p:nvPr/>
        </p:nvSpPr>
        <p:spPr>
          <a:xfrm>
            <a:off x="495199" y="6364343"/>
            <a:ext cx="1529953" cy="198581"/>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Proxima Nova 1"/>
                <a:ea typeface="+mn-ea"/>
                <a:cs typeface="+mn-cs"/>
              </a:rPr>
              <a:t>2024 Intelligent Health</a:t>
            </a:r>
          </a:p>
        </p:txBody>
      </p:sp>
      <p:sp>
        <p:nvSpPr>
          <p:cNvPr id="50" name="TextBox 50">
            <a:extLst>
              <a:ext uri="{FF2B5EF4-FFF2-40B4-BE49-F238E27FC236}">
                <a16:creationId xmlns:a16="http://schemas.microsoft.com/office/drawing/2014/main" id="{6B3B5C54-2FE0-49B1-BD93-CE7F1CE58CF7}"/>
              </a:ext>
            </a:extLst>
          </p:cNvPr>
          <p:cNvSpPr txBox="1"/>
          <p:nvPr/>
        </p:nvSpPr>
        <p:spPr>
          <a:xfrm>
            <a:off x="1123429" y="568164"/>
            <a:ext cx="2010519"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sp>
        <p:nvSpPr>
          <p:cNvPr id="51" name="TextBox 51">
            <a:extLst>
              <a:ext uri="{FF2B5EF4-FFF2-40B4-BE49-F238E27FC236}">
                <a16:creationId xmlns:a16="http://schemas.microsoft.com/office/drawing/2014/main" id="{EB1F6CD1-C4A1-46B8-52EF-970DB76A0FA3}"/>
              </a:ext>
            </a:extLst>
          </p:cNvPr>
          <p:cNvSpPr txBox="1"/>
          <p:nvPr/>
        </p:nvSpPr>
        <p:spPr>
          <a:xfrm>
            <a:off x="2161219" y="1203028"/>
            <a:ext cx="178623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Chronic Stress</a:t>
            </a:r>
          </a:p>
        </p:txBody>
      </p:sp>
      <p:sp>
        <p:nvSpPr>
          <p:cNvPr id="52" name="TextBox 52">
            <a:extLst>
              <a:ext uri="{FF2B5EF4-FFF2-40B4-BE49-F238E27FC236}">
                <a16:creationId xmlns:a16="http://schemas.microsoft.com/office/drawing/2014/main" id="{97690DB7-F646-7AA0-B7B5-816F95A675BC}"/>
              </a:ext>
            </a:extLst>
          </p:cNvPr>
          <p:cNvSpPr txBox="1"/>
          <p:nvPr/>
        </p:nvSpPr>
        <p:spPr>
          <a:xfrm>
            <a:off x="3054337" y="1979577"/>
            <a:ext cx="2317204"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Negative Emotions</a:t>
            </a:r>
          </a:p>
        </p:txBody>
      </p:sp>
      <p:sp>
        <p:nvSpPr>
          <p:cNvPr id="53" name="TextBox 53">
            <a:extLst>
              <a:ext uri="{FF2B5EF4-FFF2-40B4-BE49-F238E27FC236}">
                <a16:creationId xmlns:a16="http://schemas.microsoft.com/office/drawing/2014/main" id="{39037700-F7E8-4914-5E1E-37A86679AF81}"/>
              </a:ext>
            </a:extLst>
          </p:cNvPr>
          <p:cNvSpPr txBox="1"/>
          <p:nvPr/>
        </p:nvSpPr>
        <p:spPr>
          <a:xfrm>
            <a:off x="3962770" y="2675757"/>
            <a:ext cx="3766393" cy="342658"/>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Unhealthy </a:t>
            </a:r>
            <a:r>
              <a:rPr kumimoji="0" lang="en-US" sz="1600" b="0" i="0" u="none" strike="noStrike" kern="1200" cap="none" spc="0" normalizeH="0" baseline="0" noProof="0" dirty="0" err="1">
                <a:ln>
                  <a:noFill/>
                </a:ln>
                <a:solidFill>
                  <a:srgbClr val="FFFFFF"/>
                </a:solidFill>
                <a:effectLst/>
                <a:uLnTx/>
                <a:uFillTx/>
                <a:latin typeface="Metropolis" pitchFamily="2" charset="77"/>
                <a:ea typeface="+mn-ea"/>
                <a:cs typeface="+mn-cs"/>
              </a:rPr>
              <a:t>Behaviours</a:t>
            </a:r>
            <a:endPar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endParaRPr>
          </a:p>
        </p:txBody>
      </p:sp>
      <p:sp>
        <p:nvSpPr>
          <p:cNvPr id="54" name="TextBox 54">
            <a:extLst>
              <a:ext uri="{FF2B5EF4-FFF2-40B4-BE49-F238E27FC236}">
                <a16:creationId xmlns:a16="http://schemas.microsoft.com/office/drawing/2014/main" id="{DFE07CDD-BC28-9118-FA51-C6BB25469341}"/>
              </a:ext>
            </a:extLst>
          </p:cNvPr>
          <p:cNvSpPr txBox="1"/>
          <p:nvPr/>
        </p:nvSpPr>
        <p:spPr>
          <a:xfrm>
            <a:off x="7539347" y="1272427"/>
            <a:ext cx="2102644"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Stress Hormones</a:t>
            </a:r>
          </a:p>
        </p:txBody>
      </p:sp>
      <p:sp>
        <p:nvSpPr>
          <p:cNvPr id="55" name="TextBox 55">
            <a:extLst>
              <a:ext uri="{FF2B5EF4-FFF2-40B4-BE49-F238E27FC236}">
                <a16:creationId xmlns:a16="http://schemas.microsoft.com/office/drawing/2014/main" id="{FEE23A4B-1BB4-0CA0-C9E6-E5F5843EEE09}"/>
              </a:ext>
            </a:extLst>
          </p:cNvPr>
          <p:cNvSpPr txBox="1"/>
          <p:nvPr/>
        </p:nvSpPr>
        <p:spPr>
          <a:xfrm>
            <a:off x="7729323" y="3421093"/>
            <a:ext cx="231070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Obesity Gut Biome</a:t>
            </a:r>
          </a:p>
        </p:txBody>
      </p:sp>
      <p:sp>
        <p:nvSpPr>
          <p:cNvPr id="56" name="TextBox 56">
            <a:extLst>
              <a:ext uri="{FF2B5EF4-FFF2-40B4-BE49-F238E27FC236}">
                <a16:creationId xmlns:a16="http://schemas.microsoft.com/office/drawing/2014/main" id="{4B92AEF5-1192-4D5E-180C-C4F6C7A7E5ED}"/>
              </a:ext>
            </a:extLst>
          </p:cNvPr>
          <p:cNvSpPr txBox="1"/>
          <p:nvPr/>
        </p:nvSpPr>
        <p:spPr>
          <a:xfrm>
            <a:off x="7078803" y="4816146"/>
            <a:ext cx="3234581" cy="71994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Chronic Inflammation</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Mitochondrial Dysfunction</a:t>
            </a:r>
          </a:p>
        </p:txBody>
      </p:sp>
      <p:sp>
        <p:nvSpPr>
          <p:cNvPr id="57" name="TextBox 57">
            <a:extLst>
              <a:ext uri="{FF2B5EF4-FFF2-40B4-BE49-F238E27FC236}">
                <a16:creationId xmlns:a16="http://schemas.microsoft.com/office/drawing/2014/main" id="{DE0DF35A-57EC-40FF-7402-DF730A5857AB}"/>
              </a:ext>
            </a:extLst>
          </p:cNvPr>
          <p:cNvSpPr txBox="1"/>
          <p:nvPr/>
        </p:nvSpPr>
        <p:spPr>
          <a:xfrm>
            <a:off x="3880405" y="3414835"/>
            <a:ext cx="1511796"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Air Pollution</a:t>
            </a:r>
          </a:p>
        </p:txBody>
      </p:sp>
      <p:sp>
        <p:nvSpPr>
          <p:cNvPr id="58" name="TextBox 58">
            <a:extLst>
              <a:ext uri="{FF2B5EF4-FFF2-40B4-BE49-F238E27FC236}">
                <a16:creationId xmlns:a16="http://schemas.microsoft.com/office/drawing/2014/main" id="{1E93F74E-2215-AC61-D63F-E167AD144E4A}"/>
              </a:ext>
            </a:extLst>
          </p:cNvPr>
          <p:cNvSpPr txBox="1"/>
          <p:nvPr/>
        </p:nvSpPr>
        <p:spPr>
          <a:xfrm>
            <a:off x="3015299" y="4370999"/>
            <a:ext cx="96832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Disease</a:t>
            </a:r>
          </a:p>
        </p:txBody>
      </p:sp>
      <p:sp>
        <p:nvSpPr>
          <p:cNvPr id="59" name="TextBox 59">
            <a:extLst>
              <a:ext uri="{FF2B5EF4-FFF2-40B4-BE49-F238E27FC236}">
                <a16:creationId xmlns:a16="http://schemas.microsoft.com/office/drawing/2014/main" id="{0D63BC8C-F357-BEE5-3537-97A37FBDC8A1}"/>
              </a:ext>
            </a:extLst>
          </p:cNvPr>
          <p:cNvSpPr txBox="1"/>
          <p:nvPr/>
        </p:nvSpPr>
        <p:spPr>
          <a:xfrm>
            <a:off x="1694771" y="4881963"/>
            <a:ext cx="3609380" cy="928331"/>
          </a:xfrm>
          <a:prstGeom prst="rect">
            <a:avLst/>
          </a:prstGeom>
        </p:spPr>
        <p:txBody>
          <a:bodyPr lIns="0" tIns="0" rIns="0" bIns="0" rtlCol="0" anchor="t">
            <a:spAutoFit/>
          </a:bodyPr>
          <a:lstStyle/>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Diabetes, Dementia, Heart Disease</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Depression, Arthritis, Anxiety,</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 Cancer, Stroke</a:t>
            </a:r>
          </a:p>
        </p:txBody>
      </p:sp>
      <p:sp>
        <p:nvSpPr>
          <p:cNvPr id="62" name="Freeform 10">
            <a:extLst>
              <a:ext uri="{FF2B5EF4-FFF2-40B4-BE49-F238E27FC236}">
                <a16:creationId xmlns:a16="http://schemas.microsoft.com/office/drawing/2014/main" id="{93D5DF56-895F-C6DE-B52D-FD517EA21C31}"/>
              </a:ext>
            </a:extLst>
          </p:cNvPr>
          <p:cNvSpPr/>
          <p:nvPr/>
        </p:nvSpPr>
        <p:spPr>
          <a:xfrm rot="5321893" flipV="1">
            <a:off x="6999196" y="3784255"/>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0" name="Rectangle 59">
            <a:extLst>
              <a:ext uri="{FF2B5EF4-FFF2-40B4-BE49-F238E27FC236}">
                <a16:creationId xmlns:a16="http://schemas.microsoft.com/office/drawing/2014/main" id="{97E7FB0B-3420-F849-8C13-2D4AAF01609B}"/>
              </a:ext>
            </a:extLst>
          </p:cNvPr>
          <p:cNvSpPr/>
          <p:nvPr/>
        </p:nvSpPr>
        <p:spPr>
          <a:xfrm>
            <a:off x="495199" y="3307897"/>
            <a:ext cx="10657971" cy="26486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Poor </a:t>
            </a:r>
            <a:r>
              <a:rPr kumimoji="0" lang="en-GB" sz="1800" b="0" i="0" u="none" strike="noStrike" kern="1200" cap="none" spc="0" normalizeH="0" baseline="0" noProof="0" dirty="0" err="1">
                <a:ln>
                  <a:noFill/>
                </a:ln>
                <a:solidFill>
                  <a:prstClr val="white"/>
                </a:solidFill>
                <a:effectLst/>
                <a:uLnTx/>
                <a:uFillTx/>
                <a:latin typeface="Calibri"/>
                <a:ea typeface="+mn-ea"/>
                <a:cs typeface="+mn-cs"/>
              </a:rPr>
              <a:t>Slee</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TextBox 60">
            <a:extLst>
              <a:ext uri="{FF2B5EF4-FFF2-40B4-BE49-F238E27FC236}">
                <a16:creationId xmlns:a16="http://schemas.microsoft.com/office/drawing/2014/main" id="{1D9EB3C0-01E6-C015-4D63-5DE620BACE66}"/>
              </a:ext>
            </a:extLst>
          </p:cNvPr>
          <p:cNvSpPr txBox="1"/>
          <p:nvPr/>
        </p:nvSpPr>
        <p:spPr>
          <a:xfrm>
            <a:off x="346432" y="2172365"/>
            <a:ext cx="2014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Poor Sleep</a:t>
            </a:r>
          </a:p>
        </p:txBody>
      </p:sp>
      <p:pic>
        <p:nvPicPr>
          <p:cNvPr id="65" name="Picture 64">
            <a:extLst>
              <a:ext uri="{FF2B5EF4-FFF2-40B4-BE49-F238E27FC236}">
                <a16:creationId xmlns:a16="http://schemas.microsoft.com/office/drawing/2014/main" id="{771C13D0-DFF6-BEB9-3A7E-022D67F6BE38}"/>
              </a:ext>
            </a:extLst>
          </p:cNvPr>
          <p:cNvPicPr>
            <a:picLocks noChangeAspect="1"/>
          </p:cNvPicPr>
          <p:nvPr/>
        </p:nvPicPr>
        <p:blipFill>
          <a:blip r:embed="rId11"/>
          <a:stretch>
            <a:fillRect/>
          </a:stretch>
        </p:blipFill>
        <p:spPr>
          <a:xfrm>
            <a:off x="5332518" y="4337067"/>
            <a:ext cx="4133850" cy="2533650"/>
          </a:xfrm>
          <a:prstGeom prst="rect">
            <a:avLst/>
          </a:prstGeom>
        </p:spPr>
      </p:pic>
      <p:sp>
        <p:nvSpPr>
          <p:cNvPr id="10" name="Right Brace 9">
            <a:extLst>
              <a:ext uri="{FF2B5EF4-FFF2-40B4-BE49-F238E27FC236}">
                <a16:creationId xmlns:a16="http://schemas.microsoft.com/office/drawing/2014/main" id="{016B0C0F-44B1-B054-E9A1-769CCB8DCDA1}"/>
              </a:ext>
            </a:extLst>
          </p:cNvPr>
          <p:cNvSpPr/>
          <p:nvPr/>
        </p:nvSpPr>
        <p:spPr>
          <a:xfrm>
            <a:off x="1754403" y="2132284"/>
            <a:ext cx="661651" cy="2234096"/>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w="57150">
                <a:solidFill>
                  <a:prstClr val="black"/>
                </a:solid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CEBC459-8493-80E9-8DE8-7D67274B2A28}"/>
              </a:ext>
            </a:extLst>
          </p:cNvPr>
          <p:cNvSpPr txBox="1"/>
          <p:nvPr/>
        </p:nvSpPr>
        <p:spPr>
          <a:xfrm>
            <a:off x="8365249" y="2157562"/>
            <a:ext cx="3234146" cy="1200329"/>
          </a:xfrm>
          <a:prstGeom prst="rect">
            <a:avLst/>
          </a:prstGeom>
          <a:noFill/>
          <a:ln w="57150">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All these “unhealthy” lifestyles are protective when under stress</a:t>
            </a:r>
          </a:p>
        </p:txBody>
      </p:sp>
      <p:sp>
        <p:nvSpPr>
          <p:cNvPr id="26" name="TextBox 25">
            <a:extLst>
              <a:ext uri="{FF2B5EF4-FFF2-40B4-BE49-F238E27FC236}">
                <a16:creationId xmlns:a16="http://schemas.microsoft.com/office/drawing/2014/main" id="{3C63EC70-46F6-4969-74D3-C9A3551FD54F}"/>
              </a:ext>
            </a:extLst>
          </p:cNvPr>
          <p:cNvSpPr txBox="1"/>
          <p:nvPr/>
        </p:nvSpPr>
        <p:spPr>
          <a:xfrm>
            <a:off x="361337" y="2599971"/>
            <a:ext cx="20632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Inactivity</a:t>
            </a:r>
          </a:p>
        </p:txBody>
      </p:sp>
      <p:sp>
        <p:nvSpPr>
          <p:cNvPr id="47" name="TextBox 46">
            <a:extLst>
              <a:ext uri="{FF2B5EF4-FFF2-40B4-BE49-F238E27FC236}">
                <a16:creationId xmlns:a16="http://schemas.microsoft.com/office/drawing/2014/main" id="{00C3B3FB-C502-4774-B5C3-A68124CEFB04}"/>
              </a:ext>
            </a:extLst>
          </p:cNvPr>
          <p:cNvSpPr txBox="1"/>
          <p:nvPr/>
        </p:nvSpPr>
        <p:spPr>
          <a:xfrm>
            <a:off x="389715" y="3117366"/>
            <a:ext cx="20263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Poor diet</a:t>
            </a:r>
          </a:p>
        </p:txBody>
      </p:sp>
      <p:sp>
        <p:nvSpPr>
          <p:cNvPr id="63" name="TextBox 62">
            <a:extLst>
              <a:ext uri="{FF2B5EF4-FFF2-40B4-BE49-F238E27FC236}">
                <a16:creationId xmlns:a16="http://schemas.microsoft.com/office/drawing/2014/main" id="{B4DEAEA8-7F14-6335-7A35-FCA68F0ECCA9}"/>
              </a:ext>
            </a:extLst>
          </p:cNvPr>
          <p:cNvSpPr txBox="1"/>
          <p:nvPr/>
        </p:nvSpPr>
        <p:spPr>
          <a:xfrm>
            <a:off x="368323" y="3610378"/>
            <a:ext cx="19015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Addictions</a:t>
            </a:r>
          </a:p>
        </p:txBody>
      </p:sp>
      <p:pic>
        <p:nvPicPr>
          <p:cNvPr id="66" name="Picture 65">
            <a:extLst>
              <a:ext uri="{FF2B5EF4-FFF2-40B4-BE49-F238E27FC236}">
                <a16:creationId xmlns:a16="http://schemas.microsoft.com/office/drawing/2014/main" id="{3039FC0F-F654-9928-9B8E-98E4B4AFC280}"/>
              </a:ext>
            </a:extLst>
          </p:cNvPr>
          <p:cNvPicPr>
            <a:picLocks noChangeAspect="1"/>
          </p:cNvPicPr>
          <p:nvPr/>
        </p:nvPicPr>
        <p:blipFill>
          <a:blip r:embed="rId12"/>
          <a:stretch>
            <a:fillRect/>
          </a:stretch>
        </p:blipFill>
        <p:spPr>
          <a:xfrm>
            <a:off x="9757" y="4107176"/>
            <a:ext cx="4949154" cy="2744631"/>
          </a:xfrm>
          <a:prstGeom prst="rect">
            <a:avLst/>
          </a:prstGeom>
        </p:spPr>
      </p:pic>
      <p:pic>
        <p:nvPicPr>
          <p:cNvPr id="67" name="Picture 66" descr="An old person sitting in a chair&#10;&#10;Description automatically generated">
            <a:extLst>
              <a:ext uri="{FF2B5EF4-FFF2-40B4-BE49-F238E27FC236}">
                <a16:creationId xmlns:a16="http://schemas.microsoft.com/office/drawing/2014/main" id="{15904B9C-AC3B-DEA7-C48B-DD5B15EBE95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072481" y="2268311"/>
            <a:ext cx="7387913" cy="4608044"/>
          </a:xfrm>
          <a:prstGeom prst="rect">
            <a:avLst/>
          </a:prstGeom>
        </p:spPr>
      </p:pic>
      <p:pic>
        <p:nvPicPr>
          <p:cNvPr id="68" name="Picture 67" descr="A person smoking a cigarette&#10;&#10;Description automatically generated">
            <a:extLst>
              <a:ext uri="{FF2B5EF4-FFF2-40B4-BE49-F238E27FC236}">
                <a16:creationId xmlns:a16="http://schemas.microsoft.com/office/drawing/2014/main" id="{7E64A506-237B-9304-18EA-CCFBDED77A6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45966" y="3630328"/>
            <a:ext cx="6382565" cy="3300386"/>
          </a:xfrm>
          <a:prstGeom prst="rect">
            <a:avLst/>
          </a:prstGeom>
        </p:spPr>
      </p:pic>
    </p:spTree>
    <p:extLst>
      <p:ext uri="{BB962C8B-B14F-4D97-AF65-F5344CB8AC3E}">
        <p14:creationId xmlns:p14="http://schemas.microsoft.com/office/powerpoint/2010/main" val="23409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6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65"/>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2" grpId="0" animBg="1"/>
      <p:bldP spid="26" grpId="0"/>
      <p:bldP spid="47" grpId="0"/>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sp>
        <p:nvSpPr>
          <p:cNvPr id="63" name="Freeform 10">
            <a:extLst>
              <a:ext uri="{FF2B5EF4-FFF2-40B4-BE49-F238E27FC236}">
                <a16:creationId xmlns:a16="http://schemas.microsoft.com/office/drawing/2014/main" id="{357CC82F-D428-F692-9530-C975C9FE97BE}"/>
              </a:ext>
            </a:extLst>
          </p:cNvPr>
          <p:cNvSpPr/>
          <p:nvPr/>
        </p:nvSpPr>
        <p:spPr>
          <a:xfrm rot="16200000" flipV="1">
            <a:off x="6149165" y="2844203"/>
            <a:ext cx="1179001"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 name="Freeform 2">
            <a:extLst>
              <a:ext uri="{FF2B5EF4-FFF2-40B4-BE49-F238E27FC236}">
                <a16:creationId xmlns:a16="http://schemas.microsoft.com/office/drawing/2014/main" id="{B7071399-E687-7318-C285-7CD246170F94}"/>
              </a:ext>
            </a:extLst>
          </p:cNvPr>
          <p:cNvSpPr/>
          <p:nvPr/>
        </p:nvSpPr>
        <p:spPr>
          <a:xfrm>
            <a:off x="10777324" y="5798620"/>
            <a:ext cx="1014129" cy="718758"/>
          </a:xfrm>
          <a:custGeom>
            <a:avLst/>
            <a:gdLst/>
            <a:ahLst/>
            <a:cxnLst/>
            <a:rect l="l" t="t" r="r" b="b"/>
            <a:pathLst>
              <a:path w="1521194" h="1078137">
                <a:moveTo>
                  <a:pt x="0" y="0"/>
                </a:moveTo>
                <a:lnTo>
                  <a:pt x="1521194" y="0"/>
                </a:lnTo>
                <a:lnTo>
                  <a:pt x="1521194" y="1078136"/>
                </a:lnTo>
                <a:lnTo>
                  <a:pt x="0" y="107813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69ED9E-FB4E-3C0E-D664-4099C79CC42D}"/>
              </a:ext>
            </a:extLst>
          </p:cNvPr>
          <p:cNvSpPr/>
          <p:nvPr/>
        </p:nvSpPr>
        <p:spPr>
          <a:xfrm>
            <a:off x="278635" y="6374673"/>
            <a:ext cx="191164" cy="209208"/>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D5D2D0B-36EE-D74B-BEAC-6F1AEA2D5CA5}"/>
              </a:ext>
            </a:extLst>
          </p:cNvPr>
          <p:cNvGrpSpPr/>
          <p:nvPr/>
        </p:nvGrpSpPr>
        <p:grpSpPr>
          <a:xfrm>
            <a:off x="1806293" y="1207186"/>
            <a:ext cx="2524573" cy="548539"/>
            <a:chOff x="0" y="0"/>
            <a:chExt cx="1322574" cy="299022"/>
          </a:xfrm>
          <a:solidFill>
            <a:srgbClr val="FF0000"/>
          </a:solidFill>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 name="Group 7">
            <a:extLst>
              <a:ext uri="{FF2B5EF4-FFF2-40B4-BE49-F238E27FC236}">
                <a16:creationId xmlns:a16="http://schemas.microsoft.com/office/drawing/2014/main" id="{3F785706-39D3-C8E7-8B38-1B684BE095C8}"/>
              </a:ext>
            </a:extLst>
          </p:cNvPr>
          <p:cNvGrpSpPr/>
          <p:nvPr/>
        </p:nvGrpSpPr>
        <p:grpSpPr>
          <a:xfrm>
            <a:off x="2753989" y="1882725"/>
            <a:ext cx="2917901" cy="570783"/>
            <a:chOff x="0" y="0"/>
            <a:chExt cx="1528631" cy="299022"/>
          </a:xfrm>
        </p:grpSpPr>
        <p:sp>
          <p:nvSpPr>
            <p:cNvPr id="8" name="Freeform 8">
              <a:extLst>
                <a:ext uri="{FF2B5EF4-FFF2-40B4-BE49-F238E27FC236}">
                  <a16:creationId xmlns:a16="http://schemas.microsoft.com/office/drawing/2014/main" id="{5A491B83-99DE-C0D8-A111-7305258DA99A}"/>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9">
              <a:extLst>
                <a:ext uri="{FF2B5EF4-FFF2-40B4-BE49-F238E27FC236}">
                  <a16:creationId xmlns:a16="http://schemas.microsoft.com/office/drawing/2014/main" id="{1C687E14-448D-92C7-F968-92BFA0049A9F}"/>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0" name="Freeform 10">
            <a:extLst>
              <a:ext uri="{FF2B5EF4-FFF2-40B4-BE49-F238E27FC236}">
                <a16:creationId xmlns:a16="http://schemas.microsoft.com/office/drawing/2014/main" id="{4D3785B9-560B-7C72-2AC3-E6C8621042BE}"/>
              </a:ext>
            </a:extLst>
          </p:cNvPr>
          <p:cNvSpPr/>
          <p:nvPr/>
        </p:nvSpPr>
        <p:spPr>
          <a:xfrm rot="5321893" flipV="1">
            <a:off x="7681637" y="2327072"/>
            <a:ext cx="1344204" cy="1986985"/>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11" name="Group 11">
            <a:extLst>
              <a:ext uri="{FF2B5EF4-FFF2-40B4-BE49-F238E27FC236}">
                <a16:creationId xmlns:a16="http://schemas.microsoft.com/office/drawing/2014/main" id="{BAB2530D-E128-49EB-AE2F-F06895DB3581}"/>
              </a:ext>
            </a:extLst>
          </p:cNvPr>
          <p:cNvGrpSpPr/>
          <p:nvPr/>
        </p:nvGrpSpPr>
        <p:grpSpPr>
          <a:xfrm>
            <a:off x="3719414" y="2580508"/>
            <a:ext cx="4253105" cy="570783"/>
            <a:chOff x="0" y="0"/>
            <a:chExt cx="2228117" cy="299022"/>
          </a:xfrm>
        </p:grpSpPr>
        <p:sp>
          <p:nvSpPr>
            <p:cNvPr id="12" name="Freeform 12">
              <a:extLst>
                <a:ext uri="{FF2B5EF4-FFF2-40B4-BE49-F238E27FC236}">
                  <a16:creationId xmlns:a16="http://schemas.microsoft.com/office/drawing/2014/main" id="{2029ECFA-2D6A-5647-259D-A4EF7C75DCF5}"/>
                </a:ext>
              </a:extLst>
            </p:cNvPr>
            <p:cNvSpPr/>
            <p:nvPr/>
          </p:nvSpPr>
          <p:spPr>
            <a:xfrm>
              <a:off x="0" y="0"/>
              <a:ext cx="2228117" cy="299022"/>
            </a:xfrm>
            <a:custGeom>
              <a:avLst/>
              <a:gdLst/>
              <a:ahLst/>
              <a:cxnLst/>
              <a:rect l="l" t="t" r="r" b="b"/>
              <a:pathLst>
                <a:path w="2228117" h="299022">
                  <a:moveTo>
                    <a:pt x="14562" y="0"/>
                  </a:moveTo>
                  <a:lnTo>
                    <a:pt x="2213555" y="0"/>
                  </a:lnTo>
                  <a:cubicBezTo>
                    <a:pt x="2217417" y="0"/>
                    <a:pt x="2221121" y="1534"/>
                    <a:pt x="2223852" y="4265"/>
                  </a:cubicBezTo>
                  <a:cubicBezTo>
                    <a:pt x="2226583" y="6996"/>
                    <a:pt x="2228117" y="10700"/>
                    <a:pt x="2228117" y="14562"/>
                  </a:cubicBezTo>
                  <a:lnTo>
                    <a:pt x="2228117" y="284460"/>
                  </a:lnTo>
                  <a:cubicBezTo>
                    <a:pt x="2228117" y="292502"/>
                    <a:pt x="2221597" y="299022"/>
                    <a:pt x="2213555" y="299022"/>
                  </a:cubicBezTo>
                  <a:lnTo>
                    <a:pt x="14562" y="299022"/>
                  </a:lnTo>
                  <a:cubicBezTo>
                    <a:pt x="10700" y="299022"/>
                    <a:pt x="6996" y="297488"/>
                    <a:pt x="4265" y="294757"/>
                  </a:cubicBezTo>
                  <a:cubicBezTo>
                    <a:pt x="1534" y="292026"/>
                    <a:pt x="0" y="288322"/>
                    <a:pt x="0" y="284460"/>
                  </a:cubicBezTo>
                  <a:lnTo>
                    <a:pt x="0" y="14562"/>
                  </a:lnTo>
                  <a:cubicBezTo>
                    <a:pt x="0" y="10700"/>
                    <a:pt x="1534" y="6996"/>
                    <a:pt x="4265" y="4265"/>
                  </a:cubicBezTo>
                  <a:cubicBezTo>
                    <a:pt x="6996" y="1534"/>
                    <a:pt x="10700" y="0"/>
                    <a:pt x="14562"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D905A0BF-E88B-9235-30E1-FB5BF781863F}"/>
                </a:ext>
              </a:extLst>
            </p:cNvPr>
            <p:cNvSpPr txBox="1"/>
            <p:nvPr/>
          </p:nvSpPr>
          <p:spPr>
            <a:xfrm>
              <a:off x="0" y="-38100"/>
              <a:ext cx="2228117"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E463621A-25EB-58D1-B61E-5E8D00AA3148}"/>
              </a:ext>
            </a:extLst>
          </p:cNvPr>
          <p:cNvGrpSpPr/>
          <p:nvPr/>
        </p:nvGrpSpPr>
        <p:grpSpPr>
          <a:xfrm>
            <a:off x="866402" y="481105"/>
            <a:ext cx="2524573" cy="570783"/>
            <a:chOff x="0" y="0"/>
            <a:chExt cx="1322574" cy="2990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7" name="Freeform 17">
            <a:extLst>
              <a:ext uri="{FF2B5EF4-FFF2-40B4-BE49-F238E27FC236}">
                <a16:creationId xmlns:a16="http://schemas.microsoft.com/office/drawing/2014/main" id="{969207CF-5948-6368-D7FF-AAF0B0B6A571}"/>
              </a:ext>
            </a:extLst>
          </p:cNvPr>
          <p:cNvSpPr/>
          <p:nvPr/>
        </p:nvSpPr>
        <p:spPr>
          <a:xfrm>
            <a:off x="1027242" y="105188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8" name="Freeform 18">
            <a:extLst>
              <a:ext uri="{FF2B5EF4-FFF2-40B4-BE49-F238E27FC236}">
                <a16:creationId xmlns:a16="http://schemas.microsoft.com/office/drawing/2014/main" id="{28112BF4-9050-8947-E59C-140A2C96281B}"/>
              </a:ext>
            </a:extLst>
          </p:cNvPr>
          <p:cNvSpPr/>
          <p:nvPr/>
        </p:nvSpPr>
        <p:spPr>
          <a:xfrm>
            <a:off x="1987638" y="1755725"/>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9" name="Freeform 19">
            <a:extLst>
              <a:ext uri="{FF2B5EF4-FFF2-40B4-BE49-F238E27FC236}">
                <a16:creationId xmlns:a16="http://schemas.microsoft.com/office/drawing/2014/main" id="{FB358BCC-BAD4-315C-9024-323229DAB3B2}"/>
              </a:ext>
            </a:extLst>
          </p:cNvPr>
          <p:cNvSpPr/>
          <p:nvPr/>
        </p:nvSpPr>
        <p:spPr>
          <a:xfrm>
            <a:off x="2950649" y="245350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0" name="Freeform 20">
            <a:extLst>
              <a:ext uri="{FF2B5EF4-FFF2-40B4-BE49-F238E27FC236}">
                <a16:creationId xmlns:a16="http://schemas.microsoft.com/office/drawing/2014/main" id="{5708E820-1D29-C5F1-C78A-81AFE15DD5A3}"/>
              </a:ext>
            </a:extLst>
          </p:cNvPr>
          <p:cNvSpPr/>
          <p:nvPr/>
        </p:nvSpPr>
        <p:spPr>
          <a:xfrm>
            <a:off x="4329996" y="897822"/>
            <a:ext cx="3013265" cy="1174789"/>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1" name="Freeform 21">
            <a:extLst>
              <a:ext uri="{FF2B5EF4-FFF2-40B4-BE49-F238E27FC236}">
                <a16:creationId xmlns:a16="http://schemas.microsoft.com/office/drawing/2014/main" id="{7F00825A-E1C8-A690-05C9-ABC4045450FC}"/>
              </a:ext>
            </a:extLst>
          </p:cNvPr>
          <p:cNvSpPr/>
          <p:nvPr/>
        </p:nvSpPr>
        <p:spPr>
          <a:xfrm>
            <a:off x="4329996" y="1273065"/>
            <a:ext cx="1236749" cy="477913"/>
          </a:xfrm>
          <a:custGeom>
            <a:avLst/>
            <a:gdLst/>
            <a:ahLst/>
            <a:cxnLst/>
            <a:rect l="l" t="t" r="r" b="b"/>
            <a:pathLst>
              <a:path w="1855124" h="716869">
                <a:moveTo>
                  <a:pt x="0" y="0"/>
                </a:moveTo>
                <a:lnTo>
                  <a:pt x="1855124" y="0"/>
                </a:lnTo>
                <a:lnTo>
                  <a:pt x="1855124" y="716869"/>
                </a:lnTo>
                <a:lnTo>
                  <a:pt x="0" y="71686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2" name="Freeform 22">
            <a:extLst>
              <a:ext uri="{FF2B5EF4-FFF2-40B4-BE49-F238E27FC236}">
                <a16:creationId xmlns:a16="http://schemas.microsoft.com/office/drawing/2014/main" id="{31F61E5F-BA7A-CA69-EC05-CDF86DDD9EF3}"/>
              </a:ext>
            </a:extLst>
          </p:cNvPr>
          <p:cNvSpPr/>
          <p:nvPr/>
        </p:nvSpPr>
        <p:spPr>
          <a:xfrm rot="5321893" flipV="1">
            <a:off x="9459008" y="1069669"/>
            <a:ext cx="1429544" cy="1935651"/>
          </a:xfrm>
          <a:custGeom>
            <a:avLst/>
            <a:gdLst/>
            <a:ahLst/>
            <a:cxnLst/>
            <a:rect l="l" t="t" r="r" b="b"/>
            <a:pathLst>
              <a:path w="1579584" h="1305131">
                <a:moveTo>
                  <a:pt x="0" y="1305131"/>
                </a:moveTo>
                <a:lnTo>
                  <a:pt x="1579584" y="1305131"/>
                </a:lnTo>
                <a:lnTo>
                  <a:pt x="1579584" y="0"/>
                </a:lnTo>
                <a:lnTo>
                  <a:pt x="0" y="0"/>
                </a:lnTo>
                <a:lnTo>
                  <a:pt x="0" y="130513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3" name="Group 23">
            <a:extLst>
              <a:ext uri="{FF2B5EF4-FFF2-40B4-BE49-F238E27FC236}">
                <a16:creationId xmlns:a16="http://schemas.microsoft.com/office/drawing/2014/main" id="{D78403CB-D2F7-A3C9-20A8-D80E20DF12AB}"/>
              </a:ext>
            </a:extLst>
          </p:cNvPr>
          <p:cNvGrpSpPr/>
          <p:nvPr/>
        </p:nvGrpSpPr>
        <p:grpSpPr>
          <a:xfrm>
            <a:off x="7328384" y="1184942"/>
            <a:ext cx="2573226" cy="570783"/>
            <a:chOff x="0" y="0"/>
            <a:chExt cx="1348062" cy="299022"/>
          </a:xfrm>
        </p:grpSpPr>
        <p:sp>
          <p:nvSpPr>
            <p:cNvPr id="24" name="Freeform 24">
              <a:extLst>
                <a:ext uri="{FF2B5EF4-FFF2-40B4-BE49-F238E27FC236}">
                  <a16:creationId xmlns:a16="http://schemas.microsoft.com/office/drawing/2014/main" id="{EC6E3D07-72D8-B1C7-A7F4-34856324E78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5" name="TextBox 25">
              <a:extLst>
                <a:ext uri="{FF2B5EF4-FFF2-40B4-BE49-F238E27FC236}">
                  <a16:creationId xmlns:a16="http://schemas.microsoft.com/office/drawing/2014/main" id="{ED62C948-6E06-127C-3F63-47058281865F}"/>
                </a:ext>
              </a:extLst>
            </p:cNvPr>
            <p:cNvSpPr txBox="1"/>
            <p:nvPr/>
          </p:nvSpPr>
          <p:spPr>
            <a:xfrm>
              <a:off x="0" y="-38100"/>
              <a:ext cx="1348062"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26" name="Freeform 26">
            <a:extLst>
              <a:ext uri="{FF2B5EF4-FFF2-40B4-BE49-F238E27FC236}">
                <a16:creationId xmlns:a16="http://schemas.microsoft.com/office/drawing/2014/main" id="{C540EA40-2233-16E3-1833-6BDC7AC7AB0C}"/>
              </a:ext>
            </a:extLst>
          </p:cNvPr>
          <p:cNvSpPr/>
          <p:nvPr/>
        </p:nvSpPr>
        <p:spPr>
          <a:xfrm rot="5317144">
            <a:off x="9687032" y="3126900"/>
            <a:ext cx="1795515" cy="1331555"/>
          </a:xfrm>
          <a:custGeom>
            <a:avLst/>
            <a:gdLst/>
            <a:ahLst/>
            <a:cxnLst/>
            <a:rect l="l" t="t" r="r" b="b"/>
            <a:pathLst>
              <a:path w="2693273" h="871947">
                <a:moveTo>
                  <a:pt x="0" y="0"/>
                </a:moveTo>
                <a:lnTo>
                  <a:pt x="2693273" y="0"/>
                </a:lnTo>
                <a:lnTo>
                  <a:pt x="2693273" y="871948"/>
                </a:lnTo>
                <a:lnTo>
                  <a:pt x="0" y="87194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7" name="Group 27">
            <a:extLst>
              <a:ext uri="{FF2B5EF4-FFF2-40B4-BE49-F238E27FC236}">
                <a16:creationId xmlns:a16="http://schemas.microsoft.com/office/drawing/2014/main" id="{58591D43-800B-BD05-D0F2-DB877C1E781E}"/>
              </a:ext>
            </a:extLst>
          </p:cNvPr>
          <p:cNvGrpSpPr/>
          <p:nvPr/>
        </p:nvGrpSpPr>
        <p:grpSpPr>
          <a:xfrm>
            <a:off x="8252063" y="3455661"/>
            <a:ext cx="765722" cy="295425"/>
            <a:chOff x="0" y="0"/>
            <a:chExt cx="302508" cy="116711"/>
          </a:xfrm>
        </p:grpSpPr>
        <p:sp>
          <p:nvSpPr>
            <p:cNvPr id="28" name="Freeform 28">
              <a:extLst>
                <a:ext uri="{FF2B5EF4-FFF2-40B4-BE49-F238E27FC236}">
                  <a16:creationId xmlns:a16="http://schemas.microsoft.com/office/drawing/2014/main" id="{B6A0B1E3-7AB9-43B6-62ED-35FB32BCDF04}"/>
                </a:ext>
              </a:extLst>
            </p:cNvPr>
            <p:cNvSpPr/>
            <p:nvPr/>
          </p:nvSpPr>
          <p:spPr>
            <a:xfrm>
              <a:off x="0" y="0"/>
              <a:ext cx="302508" cy="116711"/>
            </a:xfrm>
            <a:custGeom>
              <a:avLst/>
              <a:gdLst/>
              <a:ahLst/>
              <a:cxnLst/>
              <a:rect l="l" t="t" r="r" b="b"/>
              <a:pathLst>
                <a:path w="302508" h="116711">
                  <a:moveTo>
                    <a:pt x="0" y="0"/>
                  </a:moveTo>
                  <a:lnTo>
                    <a:pt x="302508" y="0"/>
                  </a:lnTo>
                  <a:lnTo>
                    <a:pt x="302508" y="116711"/>
                  </a:lnTo>
                  <a:lnTo>
                    <a:pt x="0" y="116711"/>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9" name="TextBox 29">
              <a:extLst>
                <a:ext uri="{FF2B5EF4-FFF2-40B4-BE49-F238E27FC236}">
                  <a16:creationId xmlns:a16="http://schemas.microsoft.com/office/drawing/2014/main" id="{2D92B118-0ABF-7D30-502D-B4F238E6C0BF}"/>
                </a:ext>
              </a:extLst>
            </p:cNvPr>
            <p:cNvSpPr txBox="1"/>
            <p:nvPr/>
          </p:nvSpPr>
          <p:spPr>
            <a:xfrm>
              <a:off x="0" y="-38100"/>
              <a:ext cx="302508" cy="15481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30" name="Freeform 30">
            <a:extLst>
              <a:ext uri="{FF2B5EF4-FFF2-40B4-BE49-F238E27FC236}">
                <a16:creationId xmlns:a16="http://schemas.microsoft.com/office/drawing/2014/main" id="{00DB31D2-5E81-10F3-1E04-9D0CCDA70B93}"/>
              </a:ext>
            </a:extLst>
          </p:cNvPr>
          <p:cNvSpPr/>
          <p:nvPr/>
        </p:nvSpPr>
        <p:spPr>
          <a:xfrm rot="5317144">
            <a:off x="8228316" y="3480507"/>
            <a:ext cx="1195518" cy="1323299"/>
          </a:xfrm>
          <a:custGeom>
            <a:avLst/>
            <a:gdLst/>
            <a:ahLst/>
            <a:cxnLst/>
            <a:rect l="l" t="t" r="r" b="b"/>
            <a:pathLst>
              <a:path w="1793277" h="858579">
                <a:moveTo>
                  <a:pt x="0" y="0"/>
                </a:moveTo>
                <a:lnTo>
                  <a:pt x="1793277" y="0"/>
                </a:lnTo>
                <a:lnTo>
                  <a:pt x="1793277"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l="-4788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1" name="Group 31">
            <a:extLst>
              <a:ext uri="{FF2B5EF4-FFF2-40B4-BE49-F238E27FC236}">
                <a16:creationId xmlns:a16="http://schemas.microsoft.com/office/drawing/2014/main" id="{36F21E1C-FB99-5C70-D9EF-E5DC7D76E263}"/>
              </a:ext>
            </a:extLst>
          </p:cNvPr>
          <p:cNvGrpSpPr/>
          <p:nvPr/>
        </p:nvGrpSpPr>
        <p:grpSpPr>
          <a:xfrm rot="-183318">
            <a:off x="9746477" y="3435720"/>
            <a:ext cx="151832" cy="127880"/>
            <a:chOff x="0" y="0"/>
            <a:chExt cx="59983" cy="50521"/>
          </a:xfrm>
        </p:grpSpPr>
        <p:sp>
          <p:nvSpPr>
            <p:cNvPr id="32" name="Freeform 32">
              <a:extLst>
                <a:ext uri="{FF2B5EF4-FFF2-40B4-BE49-F238E27FC236}">
                  <a16:creationId xmlns:a16="http://schemas.microsoft.com/office/drawing/2014/main" id="{5D8D9ACD-54D8-AB83-F1CA-145156F59C40}"/>
                </a:ext>
              </a:extLst>
            </p:cNvPr>
            <p:cNvSpPr/>
            <p:nvPr/>
          </p:nvSpPr>
          <p:spPr>
            <a:xfrm>
              <a:off x="0" y="0"/>
              <a:ext cx="59983" cy="50521"/>
            </a:xfrm>
            <a:custGeom>
              <a:avLst/>
              <a:gdLst/>
              <a:ahLst/>
              <a:cxnLst/>
              <a:rect l="l" t="t" r="r" b="b"/>
              <a:pathLst>
                <a:path w="59983" h="50521">
                  <a:moveTo>
                    <a:pt x="0" y="0"/>
                  </a:moveTo>
                  <a:lnTo>
                    <a:pt x="59983" y="0"/>
                  </a:lnTo>
                  <a:lnTo>
                    <a:pt x="59983" y="50521"/>
                  </a:lnTo>
                  <a:lnTo>
                    <a:pt x="0" y="50521"/>
                  </a:lnTo>
                  <a:close/>
                </a:path>
              </a:pathLst>
            </a:custGeom>
            <a:solidFill>
              <a:srgbClr val="37B54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3" name="TextBox 33">
              <a:extLst>
                <a:ext uri="{FF2B5EF4-FFF2-40B4-BE49-F238E27FC236}">
                  <a16:creationId xmlns:a16="http://schemas.microsoft.com/office/drawing/2014/main" id="{8F537005-4BD2-F7C9-8C35-FC9F14075B13}"/>
                </a:ext>
              </a:extLst>
            </p:cNvPr>
            <p:cNvSpPr txBox="1"/>
            <p:nvPr/>
          </p:nvSpPr>
          <p:spPr>
            <a:xfrm>
              <a:off x="0" y="-38100"/>
              <a:ext cx="59983" cy="8862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4" name="Group 34">
            <a:extLst>
              <a:ext uri="{FF2B5EF4-FFF2-40B4-BE49-F238E27FC236}">
                <a16:creationId xmlns:a16="http://schemas.microsoft.com/office/drawing/2014/main" id="{721EA1F7-23D6-1569-26EA-135D088525C1}"/>
              </a:ext>
            </a:extLst>
          </p:cNvPr>
          <p:cNvGrpSpPr/>
          <p:nvPr/>
        </p:nvGrpSpPr>
        <p:grpSpPr>
          <a:xfrm>
            <a:off x="7624813" y="3364447"/>
            <a:ext cx="2661552" cy="570783"/>
            <a:chOff x="0" y="0"/>
            <a:chExt cx="1394335" cy="299022"/>
          </a:xfrm>
        </p:grpSpPr>
        <p:sp>
          <p:nvSpPr>
            <p:cNvPr id="35" name="Freeform 35">
              <a:extLst>
                <a:ext uri="{FF2B5EF4-FFF2-40B4-BE49-F238E27FC236}">
                  <a16:creationId xmlns:a16="http://schemas.microsoft.com/office/drawing/2014/main" id="{F995AEFC-221F-0B26-1FF5-B9BD6A548793}"/>
                </a:ext>
              </a:extLst>
            </p:cNvPr>
            <p:cNvSpPr/>
            <p:nvPr/>
          </p:nvSpPr>
          <p:spPr>
            <a:xfrm>
              <a:off x="0" y="0"/>
              <a:ext cx="1394335" cy="299022"/>
            </a:xfrm>
            <a:custGeom>
              <a:avLst/>
              <a:gdLst/>
              <a:ahLst/>
              <a:cxnLst/>
              <a:rect l="l" t="t" r="r" b="b"/>
              <a:pathLst>
                <a:path w="1394335" h="299022">
                  <a:moveTo>
                    <a:pt x="23270" y="0"/>
                  </a:moveTo>
                  <a:lnTo>
                    <a:pt x="1371064" y="0"/>
                  </a:lnTo>
                  <a:cubicBezTo>
                    <a:pt x="1377236" y="0"/>
                    <a:pt x="1383155" y="2452"/>
                    <a:pt x="1387519" y="6816"/>
                  </a:cubicBezTo>
                  <a:cubicBezTo>
                    <a:pt x="1391883" y="11180"/>
                    <a:pt x="1394335" y="17099"/>
                    <a:pt x="1394335" y="23270"/>
                  </a:cubicBezTo>
                  <a:lnTo>
                    <a:pt x="1394335" y="275752"/>
                  </a:lnTo>
                  <a:cubicBezTo>
                    <a:pt x="1394335" y="281923"/>
                    <a:pt x="1391883" y="287842"/>
                    <a:pt x="1387519" y="292206"/>
                  </a:cubicBezTo>
                  <a:cubicBezTo>
                    <a:pt x="1383155" y="296570"/>
                    <a:pt x="1377236" y="299022"/>
                    <a:pt x="1371064" y="299022"/>
                  </a:cubicBezTo>
                  <a:lnTo>
                    <a:pt x="23270" y="299022"/>
                  </a:lnTo>
                  <a:cubicBezTo>
                    <a:pt x="17099" y="299022"/>
                    <a:pt x="11180" y="296570"/>
                    <a:pt x="6816" y="292206"/>
                  </a:cubicBezTo>
                  <a:cubicBezTo>
                    <a:pt x="2452" y="287842"/>
                    <a:pt x="0" y="281923"/>
                    <a:pt x="0" y="275752"/>
                  </a:cubicBezTo>
                  <a:lnTo>
                    <a:pt x="0" y="23270"/>
                  </a:lnTo>
                  <a:cubicBezTo>
                    <a:pt x="0" y="17099"/>
                    <a:pt x="2452" y="11180"/>
                    <a:pt x="6816" y="6816"/>
                  </a:cubicBezTo>
                  <a:cubicBezTo>
                    <a:pt x="11180" y="2452"/>
                    <a:pt x="17099" y="0"/>
                    <a:pt x="23270"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6" name="TextBox 36">
              <a:extLst>
                <a:ext uri="{FF2B5EF4-FFF2-40B4-BE49-F238E27FC236}">
                  <a16:creationId xmlns:a16="http://schemas.microsoft.com/office/drawing/2014/main" id="{8BA4E8D1-2FD9-56AF-57DF-996268DA5348}"/>
                </a:ext>
              </a:extLst>
            </p:cNvPr>
            <p:cNvSpPr txBox="1"/>
            <p:nvPr/>
          </p:nvSpPr>
          <p:spPr>
            <a:xfrm>
              <a:off x="0" y="-38100"/>
              <a:ext cx="1394335"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7" name="Group 37">
            <a:extLst>
              <a:ext uri="{FF2B5EF4-FFF2-40B4-BE49-F238E27FC236}">
                <a16:creationId xmlns:a16="http://schemas.microsoft.com/office/drawing/2014/main" id="{DFCD5F92-96A0-02E8-6A0D-47D62356617D}"/>
              </a:ext>
            </a:extLst>
          </p:cNvPr>
          <p:cNvGrpSpPr/>
          <p:nvPr/>
        </p:nvGrpSpPr>
        <p:grpSpPr>
          <a:xfrm>
            <a:off x="6095255" y="4729563"/>
            <a:ext cx="5057915" cy="944480"/>
            <a:chOff x="0" y="0"/>
            <a:chExt cx="2649742" cy="494794"/>
          </a:xfrm>
        </p:grpSpPr>
        <p:sp>
          <p:nvSpPr>
            <p:cNvPr id="38" name="Freeform 38">
              <a:extLst>
                <a:ext uri="{FF2B5EF4-FFF2-40B4-BE49-F238E27FC236}">
                  <a16:creationId xmlns:a16="http://schemas.microsoft.com/office/drawing/2014/main" id="{BEBF61EE-18DB-C607-18DA-C60E875710D0}"/>
                </a:ext>
              </a:extLst>
            </p:cNvPr>
            <p:cNvSpPr/>
            <p:nvPr/>
          </p:nvSpPr>
          <p:spPr>
            <a:xfrm>
              <a:off x="0" y="0"/>
              <a:ext cx="2649742" cy="494794"/>
            </a:xfrm>
            <a:custGeom>
              <a:avLst/>
              <a:gdLst/>
              <a:ahLst/>
              <a:cxnLst/>
              <a:rect l="l" t="t" r="r" b="b"/>
              <a:pathLst>
                <a:path w="2649742" h="494794">
                  <a:moveTo>
                    <a:pt x="12245" y="0"/>
                  </a:moveTo>
                  <a:lnTo>
                    <a:pt x="2637496" y="0"/>
                  </a:lnTo>
                  <a:cubicBezTo>
                    <a:pt x="2644259" y="0"/>
                    <a:pt x="2649742" y="5482"/>
                    <a:pt x="2649742" y="12245"/>
                  </a:cubicBezTo>
                  <a:lnTo>
                    <a:pt x="2649742" y="482549"/>
                  </a:lnTo>
                  <a:cubicBezTo>
                    <a:pt x="2649742" y="489312"/>
                    <a:pt x="2644259" y="494794"/>
                    <a:pt x="2637496" y="494794"/>
                  </a:cubicBezTo>
                  <a:lnTo>
                    <a:pt x="12245" y="494794"/>
                  </a:lnTo>
                  <a:cubicBezTo>
                    <a:pt x="5482" y="494794"/>
                    <a:pt x="0" y="489312"/>
                    <a:pt x="0" y="482549"/>
                  </a:cubicBezTo>
                  <a:lnTo>
                    <a:pt x="0" y="12245"/>
                  </a:lnTo>
                  <a:cubicBezTo>
                    <a:pt x="0" y="5482"/>
                    <a:pt x="5482" y="0"/>
                    <a:pt x="12245"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B9D2581-A365-AACA-08BA-F16389550177}"/>
                </a:ext>
              </a:extLst>
            </p:cNvPr>
            <p:cNvSpPr txBox="1"/>
            <p:nvPr/>
          </p:nvSpPr>
          <p:spPr>
            <a:xfrm>
              <a:off x="0" y="-38100"/>
              <a:ext cx="2649742" cy="532894"/>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a16="http://schemas.microsoft.com/office/drawing/2014/main" id="{E86C6EF8-5F7F-5E23-7977-D6D95D8CCE22}"/>
              </a:ext>
            </a:extLst>
          </p:cNvPr>
          <p:cNvGrpSpPr/>
          <p:nvPr/>
        </p:nvGrpSpPr>
        <p:grpSpPr>
          <a:xfrm>
            <a:off x="3177353" y="3317982"/>
            <a:ext cx="2917901" cy="570783"/>
            <a:chOff x="0" y="0"/>
            <a:chExt cx="1528631" cy="299022"/>
          </a:xfrm>
        </p:grpSpPr>
        <p:sp>
          <p:nvSpPr>
            <p:cNvPr id="41" name="Freeform 41">
              <a:extLst>
                <a:ext uri="{FF2B5EF4-FFF2-40B4-BE49-F238E27FC236}">
                  <a16:creationId xmlns:a16="http://schemas.microsoft.com/office/drawing/2014/main" id="{C057F362-3C73-7F73-868E-21FF5C1815F9}"/>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2" name="TextBox 42">
              <a:extLst>
                <a:ext uri="{FF2B5EF4-FFF2-40B4-BE49-F238E27FC236}">
                  <a16:creationId xmlns:a16="http://schemas.microsoft.com/office/drawing/2014/main" id="{85C35B5E-7D9A-4F85-02E8-4F469B637A52}"/>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3" name="Freeform 43">
            <a:extLst>
              <a:ext uri="{FF2B5EF4-FFF2-40B4-BE49-F238E27FC236}">
                <a16:creationId xmlns:a16="http://schemas.microsoft.com/office/drawing/2014/main" id="{2AD4A105-5BF3-DB73-9153-7BDA360CFFA9}"/>
              </a:ext>
            </a:extLst>
          </p:cNvPr>
          <p:cNvSpPr/>
          <p:nvPr/>
        </p:nvSpPr>
        <p:spPr>
          <a:xfrm rot="5321893" flipV="1">
            <a:off x="6015648" y="3690178"/>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44" name="Group 44">
            <a:extLst>
              <a:ext uri="{FF2B5EF4-FFF2-40B4-BE49-F238E27FC236}">
                <a16:creationId xmlns:a16="http://schemas.microsoft.com/office/drawing/2014/main" id="{5BE1E0EC-BABB-C135-48D7-DC8546128A84}"/>
              </a:ext>
            </a:extLst>
          </p:cNvPr>
          <p:cNvGrpSpPr/>
          <p:nvPr/>
        </p:nvGrpSpPr>
        <p:grpSpPr>
          <a:xfrm>
            <a:off x="9781270" y="2216411"/>
            <a:ext cx="1522162" cy="852859"/>
            <a:chOff x="0" y="0"/>
            <a:chExt cx="238850" cy="177465"/>
          </a:xfrm>
        </p:grpSpPr>
        <p:sp>
          <p:nvSpPr>
            <p:cNvPr id="45" name="Freeform 45">
              <a:extLst>
                <a:ext uri="{FF2B5EF4-FFF2-40B4-BE49-F238E27FC236}">
                  <a16:creationId xmlns:a16="http://schemas.microsoft.com/office/drawing/2014/main" id="{BAC7D69A-FF67-4FB6-622C-810654754EA7}"/>
                </a:ext>
              </a:extLst>
            </p:cNvPr>
            <p:cNvSpPr/>
            <p:nvPr/>
          </p:nvSpPr>
          <p:spPr>
            <a:xfrm>
              <a:off x="0" y="0"/>
              <a:ext cx="238850" cy="177465"/>
            </a:xfrm>
            <a:custGeom>
              <a:avLst/>
              <a:gdLst/>
              <a:ahLst/>
              <a:cxnLst/>
              <a:rect l="l" t="t" r="r" b="b"/>
              <a:pathLst>
                <a:path w="238850" h="177465">
                  <a:moveTo>
                    <a:pt x="0" y="0"/>
                  </a:moveTo>
                  <a:lnTo>
                    <a:pt x="238850" y="0"/>
                  </a:lnTo>
                  <a:lnTo>
                    <a:pt x="238850" y="177465"/>
                  </a:lnTo>
                  <a:lnTo>
                    <a:pt x="0" y="17746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2F2A0228-D880-C77A-C181-5842C0F00208}"/>
                </a:ext>
              </a:extLst>
            </p:cNvPr>
            <p:cNvSpPr txBox="1"/>
            <p:nvPr/>
          </p:nvSpPr>
          <p:spPr>
            <a:xfrm>
              <a:off x="0" y="-38100"/>
              <a:ext cx="238850" cy="21556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7" name="Freeform 47">
            <a:extLst>
              <a:ext uri="{FF2B5EF4-FFF2-40B4-BE49-F238E27FC236}">
                <a16:creationId xmlns:a16="http://schemas.microsoft.com/office/drawing/2014/main" id="{F74E02CD-B820-A0BC-1304-92EDCE4B2250}"/>
              </a:ext>
            </a:extLst>
          </p:cNvPr>
          <p:cNvSpPr/>
          <p:nvPr/>
        </p:nvSpPr>
        <p:spPr>
          <a:xfrm rot="5333030">
            <a:off x="9848628" y="2217726"/>
            <a:ext cx="1240778" cy="1089824"/>
          </a:xfrm>
          <a:custGeom>
            <a:avLst/>
            <a:gdLst/>
            <a:ahLst/>
            <a:cxnLst/>
            <a:rect l="l" t="t" r="r" b="b"/>
            <a:pathLst>
              <a:path w="1861167" h="719204">
                <a:moveTo>
                  <a:pt x="0" y="0"/>
                </a:moveTo>
                <a:lnTo>
                  <a:pt x="1861167" y="0"/>
                </a:lnTo>
                <a:lnTo>
                  <a:pt x="1861167" y="719205"/>
                </a:lnTo>
                <a:lnTo>
                  <a:pt x="0" y="719205"/>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9" name="TextBox 49">
            <a:extLst>
              <a:ext uri="{FF2B5EF4-FFF2-40B4-BE49-F238E27FC236}">
                <a16:creationId xmlns:a16="http://schemas.microsoft.com/office/drawing/2014/main" id="{B951DD60-8646-2056-5B64-475934059414}"/>
              </a:ext>
            </a:extLst>
          </p:cNvPr>
          <p:cNvSpPr txBox="1"/>
          <p:nvPr/>
        </p:nvSpPr>
        <p:spPr>
          <a:xfrm>
            <a:off x="495199" y="6364343"/>
            <a:ext cx="1529953" cy="198581"/>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Proxima Nova 1"/>
                <a:ea typeface="+mn-ea"/>
                <a:cs typeface="+mn-cs"/>
              </a:rPr>
              <a:t>2024 Intelligent Health</a:t>
            </a:r>
          </a:p>
        </p:txBody>
      </p:sp>
      <p:sp>
        <p:nvSpPr>
          <p:cNvPr id="50" name="TextBox 50">
            <a:extLst>
              <a:ext uri="{FF2B5EF4-FFF2-40B4-BE49-F238E27FC236}">
                <a16:creationId xmlns:a16="http://schemas.microsoft.com/office/drawing/2014/main" id="{6B3B5C54-2FE0-49B1-BD93-CE7F1CE58CF7}"/>
              </a:ext>
            </a:extLst>
          </p:cNvPr>
          <p:cNvSpPr txBox="1"/>
          <p:nvPr/>
        </p:nvSpPr>
        <p:spPr>
          <a:xfrm>
            <a:off x="1123429" y="568164"/>
            <a:ext cx="2010519"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sp>
        <p:nvSpPr>
          <p:cNvPr id="51" name="TextBox 51">
            <a:extLst>
              <a:ext uri="{FF2B5EF4-FFF2-40B4-BE49-F238E27FC236}">
                <a16:creationId xmlns:a16="http://schemas.microsoft.com/office/drawing/2014/main" id="{EB1F6CD1-C4A1-46B8-52EF-970DB76A0FA3}"/>
              </a:ext>
            </a:extLst>
          </p:cNvPr>
          <p:cNvSpPr txBox="1"/>
          <p:nvPr/>
        </p:nvSpPr>
        <p:spPr>
          <a:xfrm>
            <a:off x="2175461" y="1215804"/>
            <a:ext cx="178623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Chronic Stress</a:t>
            </a:r>
          </a:p>
        </p:txBody>
      </p:sp>
      <p:sp>
        <p:nvSpPr>
          <p:cNvPr id="52" name="TextBox 52">
            <a:extLst>
              <a:ext uri="{FF2B5EF4-FFF2-40B4-BE49-F238E27FC236}">
                <a16:creationId xmlns:a16="http://schemas.microsoft.com/office/drawing/2014/main" id="{97690DB7-F646-7AA0-B7B5-816F95A675BC}"/>
              </a:ext>
            </a:extLst>
          </p:cNvPr>
          <p:cNvSpPr txBox="1"/>
          <p:nvPr/>
        </p:nvSpPr>
        <p:spPr>
          <a:xfrm>
            <a:off x="3054337" y="1979577"/>
            <a:ext cx="2317204"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Negative Emotions</a:t>
            </a:r>
          </a:p>
        </p:txBody>
      </p:sp>
      <p:sp>
        <p:nvSpPr>
          <p:cNvPr id="53" name="TextBox 53">
            <a:extLst>
              <a:ext uri="{FF2B5EF4-FFF2-40B4-BE49-F238E27FC236}">
                <a16:creationId xmlns:a16="http://schemas.microsoft.com/office/drawing/2014/main" id="{39037700-F7E8-4914-5E1E-37A86679AF81}"/>
              </a:ext>
            </a:extLst>
          </p:cNvPr>
          <p:cNvSpPr txBox="1"/>
          <p:nvPr/>
        </p:nvSpPr>
        <p:spPr>
          <a:xfrm>
            <a:off x="3962770" y="2675757"/>
            <a:ext cx="3766393" cy="342658"/>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Unhealthy </a:t>
            </a:r>
            <a:r>
              <a:rPr kumimoji="0" lang="en-US" sz="1600" b="0" i="0" u="none" strike="noStrike" kern="1200" cap="none" spc="0" normalizeH="0" baseline="0" noProof="0" dirty="0" err="1">
                <a:ln>
                  <a:noFill/>
                </a:ln>
                <a:solidFill>
                  <a:srgbClr val="FFFFFF"/>
                </a:solidFill>
                <a:effectLst/>
                <a:uLnTx/>
                <a:uFillTx/>
                <a:latin typeface="Metropolis" pitchFamily="2" charset="77"/>
                <a:ea typeface="+mn-ea"/>
                <a:cs typeface="+mn-cs"/>
              </a:rPr>
              <a:t>Behaviours</a:t>
            </a:r>
            <a:endPar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endParaRPr>
          </a:p>
        </p:txBody>
      </p:sp>
      <p:sp>
        <p:nvSpPr>
          <p:cNvPr id="54" name="TextBox 54">
            <a:extLst>
              <a:ext uri="{FF2B5EF4-FFF2-40B4-BE49-F238E27FC236}">
                <a16:creationId xmlns:a16="http://schemas.microsoft.com/office/drawing/2014/main" id="{DFE07CDD-BC28-9118-FA51-C6BB25469341}"/>
              </a:ext>
            </a:extLst>
          </p:cNvPr>
          <p:cNvSpPr txBox="1"/>
          <p:nvPr/>
        </p:nvSpPr>
        <p:spPr>
          <a:xfrm>
            <a:off x="7539347" y="1272427"/>
            <a:ext cx="2102644"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Stress Hormones</a:t>
            </a:r>
          </a:p>
        </p:txBody>
      </p:sp>
      <p:sp>
        <p:nvSpPr>
          <p:cNvPr id="55" name="TextBox 55">
            <a:extLst>
              <a:ext uri="{FF2B5EF4-FFF2-40B4-BE49-F238E27FC236}">
                <a16:creationId xmlns:a16="http://schemas.microsoft.com/office/drawing/2014/main" id="{FEE23A4B-1BB4-0CA0-C9E6-E5F5843EEE09}"/>
              </a:ext>
            </a:extLst>
          </p:cNvPr>
          <p:cNvSpPr txBox="1"/>
          <p:nvPr/>
        </p:nvSpPr>
        <p:spPr>
          <a:xfrm>
            <a:off x="7729323" y="3421093"/>
            <a:ext cx="231070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Obesity Gut Biome</a:t>
            </a:r>
          </a:p>
        </p:txBody>
      </p:sp>
      <p:sp>
        <p:nvSpPr>
          <p:cNvPr id="56" name="TextBox 56">
            <a:extLst>
              <a:ext uri="{FF2B5EF4-FFF2-40B4-BE49-F238E27FC236}">
                <a16:creationId xmlns:a16="http://schemas.microsoft.com/office/drawing/2014/main" id="{4B92AEF5-1192-4D5E-180C-C4F6C7A7E5ED}"/>
              </a:ext>
            </a:extLst>
          </p:cNvPr>
          <p:cNvSpPr txBox="1"/>
          <p:nvPr/>
        </p:nvSpPr>
        <p:spPr>
          <a:xfrm>
            <a:off x="7078803" y="4816146"/>
            <a:ext cx="3234581" cy="71994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Chronic Inflammation</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etropolis" pitchFamily="2" charset="77"/>
                <a:ea typeface="+mn-ea"/>
                <a:cs typeface="+mn-cs"/>
              </a:rPr>
              <a:t>Mitochondrial Dysfunction</a:t>
            </a:r>
          </a:p>
        </p:txBody>
      </p:sp>
      <p:sp>
        <p:nvSpPr>
          <p:cNvPr id="57" name="TextBox 57">
            <a:extLst>
              <a:ext uri="{FF2B5EF4-FFF2-40B4-BE49-F238E27FC236}">
                <a16:creationId xmlns:a16="http://schemas.microsoft.com/office/drawing/2014/main" id="{DE0DF35A-57EC-40FF-7402-DF730A5857AB}"/>
              </a:ext>
            </a:extLst>
          </p:cNvPr>
          <p:cNvSpPr txBox="1"/>
          <p:nvPr/>
        </p:nvSpPr>
        <p:spPr>
          <a:xfrm>
            <a:off x="3708521" y="3415132"/>
            <a:ext cx="1888046" cy="342658"/>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Environmental Toxins</a:t>
            </a:r>
          </a:p>
        </p:txBody>
      </p:sp>
      <p:sp>
        <p:nvSpPr>
          <p:cNvPr id="62" name="Freeform 10">
            <a:extLst>
              <a:ext uri="{FF2B5EF4-FFF2-40B4-BE49-F238E27FC236}">
                <a16:creationId xmlns:a16="http://schemas.microsoft.com/office/drawing/2014/main" id="{93D5DF56-895F-C6DE-B52D-FD517EA21C31}"/>
              </a:ext>
            </a:extLst>
          </p:cNvPr>
          <p:cNvSpPr/>
          <p:nvPr/>
        </p:nvSpPr>
        <p:spPr>
          <a:xfrm rot="5321893" flipV="1">
            <a:off x="6999196" y="3784255"/>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0" name="Arrow: Curved Right 59">
            <a:extLst>
              <a:ext uri="{FF2B5EF4-FFF2-40B4-BE49-F238E27FC236}">
                <a16:creationId xmlns:a16="http://schemas.microsoft.com/office/drawing/2014/main" id="{03827858-A8BF-E931-DF7E-A15473A085AA}"/>
              </a:ext>
            </a:extLst>
          </p:cNvPr>
          <p:cNvSpPr/>
          <p:nvPr/>
        </p:nvSpPr>
        <p:spPr>
          <a:xfrm>
            <a:off x="7173556" y="4950372"/>
            <a:ext cx="365791" cy="526467"/>
          </a:xfrm>
          <a:prstGeom prst="curved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Arrow: Curved Right 60">
            <a:extLst>
              <a:ext uri="{FF2B5EF4-FFF2-40B4-BE49-F238E27FC236}">
                <a16:creationId xmlns:a16="http://schemas.microsoft.com/office/drawing/2014/main" id="{E5F45F8E-8452-DAED-5B50-E0CAD96307E9}"/>
              </a:ext>
            </a:extLst>
          </p:cNvPr>
          <p:cNvSpPr/>
          <p:nvPr/>
        </p:nvSpPr>
        <p:spPr>
          <a:xfrm rot="10800000">
            <a:off x="9895259" y="4939999"/>
            <a:ext cx="365791" cy="526467"/>
          </a:xfrm>
          <a:prstGeom prst="curved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9">
            <a:extLst>
              <a:ext uri="{FF2B5EF4-FFF2-40B4-BE49-F238E27FC236}">
                <a16:creationId xmlns:a16="http://schemas.microsoft.com/office/drawing/2014/main" id="{0D63BC8C-F357-BEE5-3537-97A37FBDC8A1}"/>
              </a:ext>
            </a:extLst>
          </p:cNvPr>
          <p:cNvSpPr txBox="1"/>
          <p:nvPr/>
        </p:nvSpPr>
        <p:spPr>
          <a:xfrm>
            <a:off x="1694771" y="4881963"/>
            <a:ext cx="3609380" cy="928331"/>
          </a:xfrm>
          <a:prstGeom prst="rect">
            <a:avLst/>
          </a:prstGeom>
        </p:spPr>
        <p:txBody>
          <a:bodyPr lIns="0" tIns="0" rIns="0" bIns="0" rtlCol="0" anchor="t">
            <a:spAutoFit/>
          </a:bodyPr>
          <a:lstStyle/>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Diabetes, Dementia, Heart Disease</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Depression, Arthritis, Anxiety,</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 Cancer, Stroke</a:t>
            </a:r>
          </a:p>
        </p:txBody>
      </p:sp>
      <p:sp>
        <p:nvSpPr>
          <p:cNvPr id="58" name="TextBox 58">
            <a:extLst>
              <a:ext uri="{FF2B5EF4-FFF2-40B4-BE49-F238E27FC236}">
                <a16:creationId xmlns:a16="http://schemas.microsoft.com/office/drawing/2014/main" id="{1E93F74E-2215-AC61-D63F-E167AD144E4A}"/>
              </a:ext>
            </a:extLst>
          </p:cNvPr>
          <p:cNvSpPr txBox="1"/>
          <p:nvPr/>
        </p:nvSpPr>
        <p:spPr>
          <a:xfrm>
            <a:off x="3015299" y="4370999"/>
            <a:ext cx="968325" cy="335220"/>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Metropolis" pitchFamily="2" charset="77"/>
                <a:ea typeface="+mn-ea"/>
                <a:cs typeface="+mn-cs"/>
              </a:rPr>
              <a:t>Disease</a:t>
            </a:r>
          </a:p>
        </p:txBody>
      </p:sp>
      <p:pic>
        <p:nvPicPr>
          <p:cNvPr id="65" name="Picture 64">
            <a:extLst>
              <a:ext uri="{FF2B5EF4-FFF2-40B4-BE49-F238E27FC236}">
                <a16:creationId xmlns:a16="http://schemas.microsoft.com/office/drawing/2014/main" id="{D5FA963D-18F6-CE7E-4AEF-801FD977E2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51712" y="4144412"/>
            <a:ext cx="1750373" cy="2612497"/>
          </a:xfrm>
          <a:prstGeom prst="rect">
            <a:avLst/>
          </a:prstGeom>
          <a:ln w="19050">
            <a:solidFill>
              <a:schemeClr val="tx1"/>
            </a:solidFill>
          </a:ln>
        </p:spPr>
      </p:pic>
      <p:pic>
        <p:nvPicPr>
          <p:cNvPr id="67" name="Picture 66">
            <a:extLst>
              <a:ext uri="{FF2B5EF4-FFF2-40B4-BE49-F238E27FC236}">
                <a16:creationId xmlns:a16="http://schemas.microsoft.com/office/drawing/2014/main" id="{908FE38B-1334-9EC6-DBD5-2A5A2F319B9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6310" y="2754348"/>
            <a:ext cx="1970491" cy="2771306"/>
          </a:xfrm>
          <a:prstGeom prst="rect">
            <a:avLst/>
          </a:prstGeom>
          <a:ln>
            <a:solidFill>
              <a:schemeClr val="tx1"/>
            </a:solidFill>
          </a:ln>
        </p:spPr>
      </p:pic>
    </p:spTree>
    <p:extLst>
      <p:ext uri="{BB962C8B-B14F-4D97-AF65-F5344CB8AC3E}">
        <p14:creationId xmlns:p14="http://schemas.microsoft.com/office/powerpoint/2010/main" val="933406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D7E110-95ED-C593-64A1-BFF0719D1C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FC7661-E79A-BE51-7900-4DD57319F597}"/>
              </a:ext>
            </a:extLst>
          </p:cNvPr>
          <p:cNvSpPr>
            <a:spLocks noGrp="1"/>
          </p:cNvSpPr>
          <p:nvPr>
            <p:ph type="title"/>
          </p:nvPr>
        </p:nvSpPr>
        <p:spPr/>
        <p:txBody>
          <a:bodyPr/>
          <a:lstStyle/>
          <a:p>
            <a:r>
              <a:rPr lang="en-GB" dirty="0"/>
              <a:t>Chronic Stress</a:t>
            </a:r>
          </a:p>
        </p:txBody>
      </p:sp>
      <p:pic>
        <p:nvPicPr>
          <p:cNvPr id="6" name="Picture 5">
            <a:extLst>
              <a:ext uri="{FF2B5EF4-FFF2-40B4-BE49-F238E27FC236}">
                <a16:creationId xmlns:a16="http://schemas.microsoft.com/office/drawing/2014/main" id="{91EEDA8C-379D-A90B-D749-5968515BE033}"/>
              </a:ext>
            </a:extLst>
          </p:cNvPr>
          <p:cNvPicPr>
            <a:picLocks noChangeAspect="1"/>
          </p:cNvPicPr>
          <p:nvPr/>
        </p:nvPicPr>
        <p:blipFill>
          <a:blip r:embed="rId2"/>
          <a:stretch>
            <a:fillRect/>
          </a:stretch>
        </p:blipFill>
        <p:spPr>
          <a:xfrm>
            <a:off x="1361581" y="1377663"/>
            <a:ext cx="1419225" cy="5495925"/>
          </a:xfrm>
          <a:prstGeom prst="rect">
            <a:avLst/>
          </a:prstGeom>
        </p:spPr>
      </p:pic>
      <p:sp>
        <p:nvSpPr>
          <p:cNvPr id="7" name="TextBox 6">
            <a:extLst>
              <a:ext uri="{FF2B5EF4-FFF2-40B4-BE49-F238E27FC236}">
                <a16:creationId xmlns:a16="http://schemas.microsoft.com/office/drawing/2014/main" id="{E4E4E653-7AC6-8323-01A9-F80469E1E04E}"/>
              </a:ext>
            </a:extLst>
          </p:cNvPr>
          <p:cNvSpPr txBox="1"/>
          <p:nvPr/>
        </p:nvSpPr>
        <p:spPr>
          <a:xfrm>
            <a:off x="8008495" y="933600"/>
            <a:ext cx="279273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Picard, M.,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Kempes</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 Pontzer, H., Behnke, A. and </a:t>
            </a:r>
            <a:r>
              <a:rPr kumimoji="0" lang="en-US" sz="14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Shaulson</a:t>
            </a:r>
            <a:r>
              <a:rPr kumimoji="0" lang="en-US" sz="14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E.D., 2025. Energy Constraints on Human Health.</a:t>
            </a:r>
            <a:endParaRPr kumimoji="0" lang="en-GB" sz="1400" b="0" i="0" u="none" strike="noStrike" kern="1200" cap="none" spc="0" normalizeH="0" baseline="0" noProof="0" dirty="0">
              <a:ln>
                <a:noFill/>
              </a:ln>
              <a:solidFill>
                <a:prstClr val="white"/>
              </a:solidFill>
              <a:effectLst/>
              <a:uLnTx/>
              <a:uFillTx/>
              <a:latin typeface="Proxima Nova Light"/>
              <a:ea typeface="+mn-ea"/>
              <a:cs typeface="+mn-cs"/>
            </a:endParaRPr>
          </a:p>
        </p:txBody>
      </p:sp>
      <p:sp>
        <p:nvSpPr>
          <p:cNvPr id="8" name="TextBox 7">
            <a:extLst>
              <a:ext uri="{FF2B5EF4-FFF2-40B4-BE49-F238E27FC236}">
                <a16:creationId xmlns:a16="http://schemas.microsoft.com/office/drawing/2014/main" id="{6E72D543-9E0F-BEFB-2D56-63DE6666D4B4}"/>
              </a:ext>
            </a:extLst>
          </p:cNvPr>
          <p:cNvSpPr txBox="1"/>
          <p:nvPr/>
        </p:nvSpPr>
        <p:spPr>
          <a:xfrm>
            <a:off x="3274140" y="1690689"/>
            <a:ext cx="27927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Stress</a:t>
            </a:r>
            <a:endParaRPr kumimoji="0" lang="en-GB" sz="2400" b="0" i="0" u="none" strike="noStrike" kern="1200" cap="none" spc="0" normalizeH="0" baseline="0" noProof="0" dirty="0">
              <a:ln>
                <a:noFill/>
              </a:ln>
              <a:solidFill>
                <a:srgbClr val="FF0000"/>
              </a:solidFill>
              <a:effectLst/>
              <a:uLnTx/>
              <a:uFillTx/>
              <a:latin typeface="Proxima Nova Light"/>
              <a:ea typeface="+mn-ea"/>
              <a:cs typeface="+mn-cs"/>
            </a:endParaRPr>
          </a:p>
        </p:txBody>
      </p:sp>
      <p:sp>
        <p:nvSpPr>
          <p:cNvPr id="9" name="TextBox 8">
            <a:extLst>
              <a:ext uri="{FF2B5EF4-FFF2-40B4-BE49-F238E27FC236}">
                <a16:creationId xmlns:a16="http://schemas.microsoft.com/office/drawing/2014/main" id="{B88D132D-5EF2-C00A-BE3A-8EF5DC51D4BC}"/>
              </a:ext>
            </a:extLst>
          </p:cNvPr>
          <p:cNvSpPr txBox="1"/>
          <p:nvPr/>
        </p:nvSpPr>
        <p:spPr>
          <a:xfrm>
            <a:off x="3274140" y="2643128"/>
            <a:ext cx="295517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CB14A"/>
                </a:solidFill>
                <a:effectLst/>
                <a:uLnTx/>
                <a:uFillTx/>
                <a:latin typeface="Arial" panose="020B0604020202020204" pitchFamily="34" charset="0"/>
                <a:ea typeface="+mn-ea"/>
                <a:cs typeface="+mn-cs"/>
              </a:rPr>
              <a:t>Growth Maintenance and Repair</a:t>
            </a:r>
            <a:endParaRPr kumimoji="0" lang="en-GB" sz="2400" b="0" i="0" u="none" strike="noStrike" kern="1200" cap="none" spc="0" normalizeH="0" baseline="0" noProof="0" dirty="0">
              <a:ln>
                <a:noFill/>
              </a:ln>
              <a:solidFill>
                <a:srgbClr val="3CB14A"/>
              </a:solidFill>
              <a:effectLst/>
              <a:uLnTx/>
              <a:uFillTx/>
              <a:latin typeface="Proxima Nova Light"/>
              <a:ea typeface="+mn-ea"/>
              <a:cs typeface="+mn-cs"/>
            </a:endParaRPr>
          </a:p>
        </p:txBody>
      </p:sp>
      <p:sp>
        <p:nvSpPr>
          <p:cNvPr id="10" name="TextBox 9">
            <a:extLst>
              <a:ext uri="{FF2B5EF4-FFF2-40B4-BE49-F238E27FC236}">
                <a16:creationId xmlns:a16="http://schemas.microsoft.com/office/drawing/2014/main" id="{86628DF0-9B81-CE91-A891-A8CD2C1B826E}"/>
              </a:ext>
            </a:extLst>
          </p:cNvPr>
          <p:cNvSpPr txBox="1"/>
          <p:nvPr/>
        </p:nvSpPr>
        <p:spPr>
          <a:xfrm>
            <a:off x="3274140" y="4833996"/>
            <a:ext cx="3633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Vital</a:t>
            </a:r>
            <a:r>
              <a:rPr kumimoji="0" lang="en-US" sz="3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mn-cs"/>
              </a:rPr>
              <a:t> </a:t>
            </a:r>
            <a:endParaRPr kumimoji="0" lang="en-GB" sz="3200" b="0" i="0" u="none" strike="noStrike" kern="1200" cap="none" spc="0" normalizeH="0" baseline="0" noProof="0" dirty="0">
              <a:ln>
                <a:noFill/>
              </a:ln>
              <a:solidFill>
                <a:srgbClr val="FFFFFF">
                  <a:lumMod val="50000"/>
                </a:srgbClr>
              </a:solidFill>
              <a:effectLst/>
              <a:uLnTx/>
              <a:uFillTx/>
              <a:latin typeface="Proxima Nova Light"/>
              <a:ea typeface="+mn-ea"/>
              <a:cs typeface="+mn-cs"/>
            </a:endParaRPr>
          </a:p>
        </p:txBody>
      </p:sp>
      <p:pic>
        <p:nvPicPr>
          <p:cNvPr id="11" name="Picture 10">
            <a:extLst>
              <a:ext uri="{FF2B5EF4-FFF2-40B4-BE49-F238E27FC236}">
                <a16:creationId xmlns:a16="http://schemas.microsoft.com/office/drawing/2014/main" id="{08BAE126-028A-10CA-D0A9-679F778BCD0D}"/>
              </a:ext>
            </a:extLst>
          </p:cNvPr>
          <p:cNvPicPr>
            <a:picLocks noChangeAspect="1"/>
          </p:cNvPicPr>
          <p:nvPr/>
        </p:nvPicPr>
        <p:blipFill>
          <a:blip r:embed="rId3"/>
          <a:stretch>
            <a:fillRect/>
          </a:stretch>
        </p:blipFill>
        <p:spPr>
          <a:xfrm>
            <a:off x="6191250" y="1363029"/>
            <a:ext cx="1295400" cy="5324475"/>
          </a:xfrm>
          <a:prstGeom prst="rect">
            <a:avLst/>
          </a:prstGeom>
        </p:spPr>
      </p:pic>
      <p:sp>
        <p:nvSpPr>
          <p:cNvPr id="12" name="TextBox 11">
            <a:extLst>
              <a:ext uri="{FF2B5EF4-FFF2-40B4-BE49-F238E27FC236}">
                <a16:creationId xmlns:a16="http://schemas.microsoft.com/office/drawing/2014/main" id="{FD4CECBE-9E35-E28A-2B13-E0646D16B19A}"/>
              </a:ext>
            </a:extLst>
          </p:cNvPr>
          <p:cNvSpPr txBox="1"/>
          <p:nvPr/>
        </p:nvSpPr>
        <p:spPr>
          <a:xfrm>
            <a:off x="7751757" y="2089131"/>
            <a:ext cx="345112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391"/>
                </a:solidFill>
                <a:effectLst/>
                <a:uLnTx/>
                <a:uFillTx/>
                <a:latin typeface="Proxima Nova"/>
                <a:ea typeface="+mn-ea"/>
                <a:cs typeface="+mn-cs"/>
              </a:rPr>
              <a:t>Increased Chronic Stress uses up additional energy and takes it from Growth Maintenance and Repair. Cells become less efficient and demand more 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7391"/>
                </a:solidFill>
                <a:effectLst/>
                <a:uLnTx/>
                <a:uFillTx/>
                <a:latin typeface="Proxima Nova"/>
                <a:ea typeface="+mn-ea"/>
                <a:cs typeface="+mn-cs"/>
              </a:rPr>
              <a:t>Chronic Inflammation uses up further energy</a:t>
            </a:r>
          </a:p>
        </p:txBody>
      </p:sp>
      <p:sp>
        <p:nvSpPr>
          <p:cNvPr id="3" name="TextBox 2">
            <a:extLst>
              <a:ext uri="{FF2B5EF4-FFF2-40B4-BE49-F238E27FC236}">
                <a16:creationId xmlns:a16="http://schemas.microsoft.com/office/drawing/2014/main" id="{B685DC17-3C8F-7BC8-F2B0-9DA1C1F1AF45}"/>
              </a:ext>
            </a:extLst>
          </p:cNvPr>
          <p:cNvSpPr txBox="1"/>
          <p:nvPr/>
        </p:nvSpPr>
        <p:spPr>
          <a:xfrm>
            <a:off x="9889724" y="6492873"/>
            <a:ext cx="23832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4946"/>
                </a:solidFill>
                <a:effectLst/>
                <a:uLnTx/>
                <a:uFillTx/>
                <a:latin typeface="Metropolis" panose="00000800000000000000"/>
                <a:ea typeface="+mn-ea"/>
                <a:cs typeface="+mn-cs"/>
              </a:rPr>
              <a:t>© 2025 Intelligent Health</a:t>
            </a:r>
          </a:p>
        </p:txBody>
      </p:sp>
      <p:pic>
        <p:nvPicPr>
          <p:cNvPr id="4" name="Picture 3" descr="A black background with text&#10;&#10;AI-generated content may be incorrect.">
            <a:extLst>
              <a:ext uri="{FF2B5EF4-FFF2-40B4-BE49-F238E27FC236}">
                <a16:creationId xmlns:a16="http://schemas.microsoft.com/office/drawing/2014/main" id="{6C512201-7037-EC0D-C7C2-E5FF1923846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4035" y="6176963"/>
            <a:ext cx="1099861" cy="539221"/>
          </a:xfrm>
          <a:prstGeom prst="rect">
            <a:avLst/>
          </a:prstGeom>
        </p:spPr>
      </p:pic>
    </p:spTree>
    <p:extLst>
      <p:ext uri="{BB962C8B-B14F-4D97-AF65-F5344CB8AC3E}">
        <p14:creationId xmlns:p14="http://schemas.microsoft.com/office/powerpoint/2010/main" val="737136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sp>
        <p:nvSpPr>
          <p:cNvPr id="48" name="Freeform 48">
            <a:extLst>
              <a:ext uri="{FF2B5EF4-FFF2-40B4-BE49-F238E27FC236}">
                <a16:creationId xmlns:a16="http://schemas.microsoft.com/office/drawing/2014/main" id="{88167B2D-074E-14FB-0818-3A66EB6528DF}"/>
              </a:ext>
            </a:extLst>
          </p:cNvPr>
          <p:cNvSpPr/>
          <p:nvPr/>
        </p:nvSpPr>
        <p:spPr>
          <a:xfrm>
            <a:off x="1260175" y="4321914"/>
            <a:ext cx="4478573" cy="1634679"/>
          </a:xfrm>
          <a:custGeom>
            <a:avLst/>
            <a:gdLst/>
            <a:ahLst/>
            <a:cxnLst/>
            <a:rect l="l" t="t" r="r" b="b"/>
            <a:pathLst>
              <a:path w="6717859" h="2452018">
                <a:moveTo>
                  <a:pt x="0" y="0"/>
                </a:moveTo>
                <a:lnTo>
                  <a:pt x="6717859" y="0"/>
                </a:lnTo>
                <a:lnTo>
                  <a:pt x="6717859" y="2452018"/>
                </a:lnTo>
                <a:lnTo>
                  <a:pt x="0" y="2452018"/>
                </a:lnTo>
                <a:lnTo>
                  <a:pt x="0" y="0"/>
                </a:lnTo>
                <a:close/>
              </a:path>
            </a:pathLst>
          </a:custGeom>
          <a:solidFill>
            <a:srgbClr val="7030A0"/>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4" name="Freeform 22">
            <a:extLst>
              <a:ext uri="{FF2B5EF4-FFF2-40B4-BE49-F238E27FC236}">
                <a16:creationId xmlns:a16="http://schemas.microsoft.com/office/drawing/2014/main" id="{6675FD8F-1FF2-122F-5CAC-0ADE358AEFE8}"/>
              </a:ext>
            </a:extLst>
          </p:cNvPr>
          <p:cNvSpPr/>
          <p:nvPr/>
        </p:nvSpPr>
        <p:spPr>
          <a:xfrm rot="13394531" flipV="1">
            <a:off x="5621563" y="4542325"/>
            <a:ext cx="1969496" cy="2710317"/>
          </a:xfrm>
          <a:custGeom>
            <a:avLst/>
            <a:gdLst/>
            <a:ahLst/>
            <a:cxnLst/>
            <a:rect l="l" t="t" r="r" b="b"/>
            <a:pathLst>
              <a:path w="1579584" h="1305131">
                <a:moveTo>
                  <a:pt x="0" y="1305131"/>
                </a:moveTo>
                <a:lnTo>
                  <a:pt x="1579584" y="1305131"/>
                </a:lnTo>
                <a:lnTo>
                  <a:pt x="1579584" y="0"/>
                </a:lnTo>
                <a:lnTo>
                  <a:pt x="0" y="0"/>
                </a:lnTo>
                <a:lnTo>
                  <a:pt x="0" y="130513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3" name="Freeform 10">
            <a:extLst>
              <a:ext uri="{FF2B5EF4-FFF2-40B4-BE49-F238E27FC236}">
                <a16:creationId xmlns:a16="http://schemas.microsoft.com/office/drawing/2014/main" id="{357CC82F-D428-F692-9530-C975C9FE97BE}"/>
              </a:ext>
            </a:extLst>
          </p:cNvPr>
          <p:cNvSpPr/>
          <p:nvPr/>
        </p:nvSpPr>
        <p:spPr>
          <a:xfrm rot="16200000" flipV="1">
            <a:off x="6149165" y="2844203"/>
            <a:ext cx="1179001"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 name="Freeform 2">
            <a:extLst>
              <a:ext uri="{FF2B5EF4-FFF2-40B4-BE49-F238E27FC236}">
                <a16:creationId xmlns:a16="http://schemas.microsoft.com/office/drawing/2014/main" id="{B7071399-E687-7318-C285-7CD246170F94}"/>
              </a:ext>
            </a:extLst>
          </p:cNvPr>
          <p:cNvSpPr/>
          <p:nvPr/>
        </p:nvSpPr>
        <p:spPr>
          <a:xfrm>
            <a:off x="10777324" y="5798620"/>
            <a:ext cx="1014129" cy="718758"/>
          </a:xfrm>
          <a:custGeom>
            <a:avLst/>
            <a:gdLst/>
            <a:ahLst/>
            <a:cxnLst/>
            <a:rect l="l" t="t" r="r" b="b"/>
            <a:pathLst>
              <a:path w="1521194" h="1078137">
                <a:moveTo>
                  <a:pt x="0" y="0"/>
                </a:moveTo>
                <a:lnTo>
                  <a:pt x="1521194" y="0"/>
                </a:lnTo>
                <a:lnTo>
                  <a:pt x="1521194" y="1078136"/>
                </a:lnTo>
                <a:lnTo>
                  <a:pt x="0" y="107813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69ED9E-FB4E-3C0E-D664-4099C79CC42D}"/>
              </a:ext>
            </a:extLst>
          </p:cNvPr>
          <p:cNvSpPr/>
          <p:nvPr/>
        </p:nvSpPr>
        <p:spPr>
          <a:xfrm>
            <a:off x="278635" y="6374673"/>
            <a:ext cx="191164" cy="209208"/>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D5D2D0B-36EE-D74B-BEAC-6F1AEA2D5CA5}"/>
              </a:ext>
            </a:extLst>
          </p:cNvPr>
          <p:cNvGrpSpPr/>
          <p:nvPr/>
        </p:nvGrpSpPr>
        <p:grpSpPr>
          <a:xfrm>
            <a:off x="1806293" y="1184942"/>
            <a:ext cx="2524573" cy="570783"/>
            <a:chOff x="0" y="0"/>
            <a:chExt cx="1322574" cy="299022"/>
          </a:xfrm>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 name="Group 7">
            <a:extLst>
              <a:ext uri="{FF2B5EF4-FFF2-40B4-BE49-F238E27FC236}">
                <a16:creationId xmlns:a16="http://schemas.microsoft.com/office/drawing/2014/main" id="{3F785706-39D3-C8E7-8B38-1B684BE095C8}"/>
              </a:ext>
            </a:extLst>
          </p:cNvPr>
          <p:cNvGrpSpPr/>
          <p:nvPr/>
        </p:nvGrpSpPr>
        <p:grpSpPr>
          <a:xfrm>
            <a:off x="2753989" y="1882725"/>
            <a:ext cx="2917901" cy="570783"/>
            <a:chOff x="0" y="0"/>
            <a:chExt cx="1528631" cy="299022"/>
          </a:xfrm>
        </p:grpSpPr>
        <p:sp>
          <p:nvSpPr>
            <p:cNvPr id="8" name="Freeform 8">
              <a:extLst>
                <a:ext uri="{FF2B5EF4-FFF2-40B4-BE49-F238E27FC236}">
                  <a16:creationId xmlns:a16="http://schemas.microsoft.com/office/drawing/2014/main" id="{5A491B83-99DE-C0D8-A111-7305258DA99A}"/>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9">
              <a:extLst>
                <a:ext uri="{FF2B5EF4-FFF2-40B4-BE49-F238E27FC236}">
                  <a16:creationId xmlns:a16="http://schemas.microsoft.com/office/drawing/2014/main" id="{1C687E14-448D-92C7-F968-92BFA0049A9F}"/>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0" name="Freeform 10">
            <a:extLst>
              <a:ext uri="{FF2B5EF4-FFF2-40B4-BE49-F238E27FC236}">
                <a16:creationId xmlns:a16="http://schemas.microsoft.com/office/drawing/2014/main" id="{4D3785B9-560B-7C72-2AC3-E6C8621042BE}"/>
              </a:ext>
            </a:extLst>
          </p:cNvPr>
          <p:cNvSpPr/>
          <p:nvPr/>
        </p:nvSpPr>
        <p:spPr>
          <a:xfrm rot="5321893" flipV="1">
            <a:off x="7681637" y="2327072"/>
            <a:ext cx="1344204" cy="1986985"/>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11" name="Group 11">
            <a:extLst>
              <a:ext uri="{FF2B5EF4-FFF2-40B4-BE49-F238E27FC236}">
                <a16:creationId xmlns:a16="http://schemas.microsoft.com/office/drawing/2014/main" id="{BAB2530D-E128-49EB-AE2F-F06895DB3581}"/>
              </a:ext>
            </a:extLst>
          </p:cNvPr>
          <p:cNvGrpSpPr/>
          <p:nvPr/>
        </p:nvGrpSpPr>
        <p:grpSpPr>
          <a:xfrm>
            <a:off x="3719414" y="2580508"/>
            <a:ext cx="4253105" cy="570783"/>
            <a:chOff x="0" y="0"/>
            <a:chExt cx="2228117" cy="299022"/>
          </a:xfrm>
        </p:grpSpPr>
        <p:sp>
          <p:nvSpPr>
            <p:cNvPr id="12" name="Freeform 12">
              <a:extLst>
                <a:ext uri="{FF2B5EF4-FFF2-40B4-BE49-F238E27FC236}">
                  <a16:creationId xmlns:a16="http://schemas.microsoft.com/office/drawing/2014/main" id="{2029ECFA-2D6A-5647-259D-A4EF7C75DCF5}"/>
                </a:ext>
              </a:extLst>
            </p:cNvPr>
            <p:cNvSpPr/>
            <p:nvPr/>
          </p:nvSpPr>
          <p:spPr>
            <a:xfrm>
              <a:off x="0" y="0"/>
              <a:ext cx="2228117" cy="299022"/>
            </a:xfrm>
            <a:custGeom>
              <a:avLst/>
              <a:gdLst/>
              <a:ahLst/>
              <a:cxnLst/>
              <a:rect l="l" t="t" r="r" b="b"/>
              <a:pathLst>
                <a:path w="2228117" h="299022">
                  <a:moveTo>
                    <a:pt x="14562" y="0"/>
                  </a:moveTo>
                  <a:lnTo>
                    <a:pt x="2213555" y="0"/>
                  </a:lnTo>
                  <a:cubicBezTo>
                    <a:pt x="2217417" y="0"/>
                    <a:pt x="2221121" y="1534"/>
                    <a:pt x="2223852" y="4265"/>
                  </a:cubicBezTo>
                  <a:cubicBezTo>
                    <a:pt x="2226583" y="6996"/>
                    <a:pt x="2228117" y="10700"/>
                    <a:pt x="2228117" y="14562"/>
                  </a:cubicBezTo>
                  <a:lnTo>
                    <a:pt x="2228117" y="284460"/>
                  </a:lnTo>
                  <a:cubicBezTo>
                    <a:pt x="2228117" y="292502"/>
                    <a:pt x="2221597" y="299022"/>
                    <a:pt x="2213555" y="299022"/>
                  </a:cubicBezTo>
                  <a:lnTo>
                    <a:pt x="14562" y="299022"/>
                  </a:lnTo>
                  <a:cubicBezTo>
                    <a:pt x="10700" y="299022"/>
                    <a:pt x="6996" y="297488"/>
                    <a:pt x="4265" y="294757"/>
                  </a:cubicBezTo>
                  <a:cubicBezTo>
                    <a:pt x="1534" y="292026"/>
                    <a:pt x="0" y="288322"/>
                    <a:pt x="0" y="284460"/>
                  </a:cubicBezTo>
                  <a:lnTo>
                    <a:pt x="0" y="14562"/>
                  </a:lnTo>
                  <a:cubicBezTo>
                    <a:pt x="0" y="10700"/>
                    <a:pt x="1534" y="6996"/>
                    <a:pt x="4265" y="4265"/>
                  </a:cubicBezTo>
                  <a:cubicBezTo>
                    <a:pt x="6996" y="1534"/>
                    <a:pt x="10700" y="0"/>
                    <a:pt x="14562"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D905A0BF-E88B-9235-30E1-FB5BF781863F}"/>
                </a:ext>
              </a:extLst>
            </p:cNvPr>
            <p:cNvSpPr txBox="1"/>
            <p:nvPr/>
          </p:nvSpPr>
          <p:spPr>
            <a:xfrm>
              <a:off x="0" y="-38100"/>
              <a:ext cx="2228117"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E463621A-25EB-58D1-B61E-5E8D00AA3148}"/>
              </a:ext>
            </a:extLst>
          </p:cNvPr>
          <p:cNvGrpSpPr/>
          <p:nvPr/>
        </p:nvGrpSpPr>
        <p:grpSpPr>
          <a:xfrm>
            <a:off x="866402" y="481105"/>
            <a:ext cx="2524573" cy="570783"/>
            <a:chOff x="0" y="0"/>
            <a:chExt cx="1322574" cy="2990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7" name="Freeform 17">
            <a:extLst>
              <a:ext uri="{FF2B5EF4-FFF2-40B4-BE49-F238E27FC236}">
                <a16:creationId xmlns:a16="http://schemas.microsoft.com/office/drawing/2014/main" id="{969207CF-5948-6368-D7FF-AAF0B0B6A571}"/>
              </a:ext>
            </a:extLst>
          </p:cNvPr>
          <p:cNvSpPr/>
          <p:nvPr/>
        </p:nvSpPr>
        <p:spPr>
          <a:xfrm>
            <a:off x="1027242" y="105188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8" name="Freeform 18">
            <a:extLst>
              <a:ext uri="{FF2B5EF4-FFF2-40B4-BE49-F238E27FC236}">
                <a16:creationId xmlns:a16="http://schemas.microsoft.com/office/drawing/2014/main" id="{28112BF4-9050-8947-E59C-140A2C96281B}"/>
              </a:ext>
            </a:extLst>
          </p:cNvPr>
          <p:cNvSpPr/>
          <p:nvPr/>
        </p:nvSpPr>
        <p:spPr>
          <a:xfrm>
            <a:off x="1987638" y="1755725"/>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9" name="Freeform 19">
            <a:extLst>
              <a:ext uri="{FF2B5EF4-FFF2-40B4-BE49-F238E27FC236}">
                <a16:creationId xmlns:a16="http://schemas.microsoft.com/office/drawing/2014/main" id="{FB358BCC-BAD4-315C-9024-323229DAB3B2}"/>
              </a:ext>
            </a:extLst>
          </p:cNvPr>
          <p:cNvSpPr/>
          <p:nvPr/>
        </p:nvSpPr>
        <p:spPr>
          <a:xfrm>
            <a:off x="2950649" y="245350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0" name="Freeform 20">
            <a:extLst>
              <a:ext uri="{FF2B5EF4-FFF2-40B4-BE49-F238E27FC236}">
                <a16:creationId xmlns:a16="http://schemas.microsoft.com/office/drawing/2014/main" id="{5708E820-1D29-C5F1-C78A-81AFE15DD5A3}"/>
              </a:ext>
            </a:extLst>
          </p:cNvPr>
          <p:cNvSpPr/>
          <p:nvPr/>
        </p:nvSpPr>
        <p:spPr>
          <a:xfrm>
            <a:off x="4329996" y="897822"/>
            <a:ext cx="3013265" cy="1174789"/>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1" name="Freeform 21">
            <a:extLst>
              <a:ext uri="{FF2B5EF4-FFF2-40B4-BE49-F238E27FC236}">
                <a16:creationId xmlns:a16="http://schemas.microsoft.com/office/drawing/2014/main" id="{7F00825A-E1C8-A690-05C9-ABC4045450FC}"/>
              </a:ext>
            </a:extLst>
          </p:cNvPr>
          <p:cNvSpPr/>
          <p:nvPr/>
        </p:nvSpPr>
        <p:spPr>
          <a:xfrm>
            <a:off x="4329996" y="1273065"/>
            <a:ext cx="1236749" cy="477913"/>
          </a:xfrm>
          <a:custGeom>
            <a:avLst/>
            <a:gdLst/>
            <a:ahLst/>
            <a:cxnLst/>
            <a:rect l="l" t="t" r="r" b="b"/>
            <a:pathLst>
              <a:path w="1855124" h="716869">
                <a:moveTo>
                  <a:pt x="0" y="0"/>
                </a:moveTo>
                <a:lnTo>
                  <a:pt x="1855124" y="0"/>
                </a:lnTo>
                <a:lnTo>
                  <a:pt x="1855124" y="716869"/>
                </a:lnTo>
                <a:lnTo>
                  <a:pt x="0" y="71686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2" name="Freeform 22">
            <a:extLst>
              <a:ext uri="{FF2B5EF4-FFF2-40B4-BE49-F238E27FC236}">
                <a16:creationId xmlns:a16="http://schemas.microsoft.com/office/drawing/2014/main" id="{31F61E5F-BA7A-CA69-EC05-CDF86DDD9EF3}"/>
              </a:ext>
            </a:extLst>
          </p:cNvPr>
          <p:cNvSpPr/>
          <p:nvPr/>
        </p:nvSpPr>
        <p:spPr>
          <a:xfrm rot="5321893" flipV="1">
            <a:off x="9459008" y="1069669"/>
            <a:ext cx="1429544" cy="1935651"/>
          </a:xfrm>
          <a:custGeom>
            <a:avLst/>
            <a:gdLst/>
            <a:ahLst/>
            <a:cxnLst/>
            <a:rect l="l" t="t" r="r" b="b"/>
            <a:pathLst>
              <a:path w="1579584" h="1305131">
                <a:moveTo>
                  <a:pt x="0" y="1305131"/>
                </a:moveTo>
                <a:lnTo>
                  <a:pt x="1579584" y="1305131"/>
                </a:lnTo>
                <a:lnTo>
                  <a:pt x="1579584" y="0"/>
                </a:lnTo>
                <a:lnTo>
                  <a:pt x="0" y="0"/>
                </a:lnTo>
                <a:lnTo>
                  <a:pt x="0" y="130513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3" name="Group 23">
            <a:extLst>
              <a:ext uri="{FF2B5EF4-FFF2-40B4-BE49-F238E27FC236}">
                <a16:creationId xmlns:a16="http://schemas.microsoft.com/office/drawing/2014/main" id="{D78403CB-D2F7-A3C9-20A8-D80E20DF12AB}"/>
              </a:ext>
            </a:extLst>
          </p:cNvPr>
          <p:cNvGrpSpPr/>
          <p:nvPr/>
        </p:nvGrpSpPr>
        <p:grpSpPr>
          <a:xfrm>
            <a:off x="7328384" y="1184942"/>
            <a:ext cx="2573226" cy="570783"/>
            <a:chOff x="0" y="0"/>
            <a:chExt cx="1348062" cy="299022"/>
          </a:xfrm>
        </p:grpSpPr>
        <p:sp>
          <p:nvSpPr>
            <p:cNvPr id="24" name="Freeform 24">
              <a:extLst>
                <a:ext uri="{FF2B5EF4-FFF2-40B4-BE49-F238E27FC236}">
                  <a16:creationId xmlns:a16="http://schemas.microsoft.com/office/drawing/2014/main" id="{EC6E3D07-72D8-B1C7-A7F4-34856324E78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5" name="TextBox 25">
              <a:extLst>
                <a:ext uri="{FF2B5EF4-FFF2-40B4-BE49-F238E27FC236}">
                  <a16:creationId xmlns:a16="http://schemas.microsoft.com/office/drawing/2014/main" id="{ED62C948-6E06-127C-3F63-47058281865F}"/>
                </a:ext>
              </a:extLst>
            </p:cNvPr>
            <p:cNvSpPr txBox="1"/>
            <p:nvPr/>
          </p:nvSpPr>
          <p:spPr>
            <a:xfrm>
              <a:off x="0" y="-38100"/>
              <a:ext cx="1348062"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26" name="Freeform 26">
            <a:extLst>
              <a:ext uri="{FF2B5EF4-FFF2-40B4-BE49-F238E27FC236}">
                <a16:creationId xmlns:a16="http://schemas.microsoft.com/office/drawing/2014/main" id="{C540EA40-2233-16E3-1833-6BDC7AC7AB0C}"/>
              </a:ext>
            </a:extLst>
          </p:cNvPr>
          <p:cNvSpPr/>
          <p:nvPr/>
        </p:nvSpPr>
        <p:spPr>
          <a:xfrm rot="5317144">
            <a:off x="9687032" y="3126900"/>
            <a:ext cx="1795515" cy="1331555"/>
          </a:xfrm>
          <a:custGeom>
            <a:avLst/>
            <a:gdLst/>
            <a:ahLst/>
            <a:cxnLst/>
            <a:rect l="l" t="t" r="r" b="b"/>
            <a:pathLst>
              <a:path w="2693273" h="871947">
                <a:moveTo>
                  <a:pt x="0" y="0"/>
                </a:moveTo>
                <a:lnTo>
                  <a:pt x="2693273" y="0"/>
                </a:lnTo>
                <a:lnTo>
                  <a:pt x="2693273" y="871948"/>
                </a:lnTo>
                <a:lnTo>
                  <a:pt x="0" y="87194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7" name="Group 27">
            <a:extLst>
              <a:ext uri="{FF2B5EF4-FFF2-40B4-BE49-F238E27FC236}">
                <a16:creationId xmlns:a16="http://schemas.microsoft.com/office/drawing/2014/main" id="{58591D43-800B-BD05-D0F2-DB877C1E781E}"/>
              </a:ext>
            </a:extLst>
          </p:cNvPr>
          <p:cNvGrpSpPr/>
          <p:nvPr/>
        </p:nvGrpSpPr>
        <p:grpSpPr>
          <a:xfrm>
            <a:off x="8252063" y="3455661"/>
            <a:ext cx="765722" cy="295425"/>
            <a:chOff x="0" y="0"/>
            <a:chExt cx="302508" cy="116711"/>
          </a:xfrm>
        </p:grpSpPr>
        <p:sp>
          <p:nvSpPr>
            <p:cNvPr id="28" name="Freeform 28">
              <a:extLst>
                <a:ext uri="{FF2B5EF4-FFF2-40B4-BE49-F238E27FC236}">
                  <a16:creationId xmlns:a16="http://schemas.microsoft.com/office/drawing/2014/main" id="{B6A0B1E3-7AB9-43B6-62ED-35FB32BCDF04}"/>
                </a:ext>
              </a:extLst>
            </p:cNvPr>
            <p:cNvSpPr/>
            <p:nvPr/>
          </p:nvSpPr>
          <p:spPr>
            <a:xfrm>
              <a:off x="0" y="0"/>
              <a:ext cx="302508" cy="116711"/>
            </a:xfrm>
            <a:custGeom>
              <a:avLst/>
              <a:gdLst/>
              <a:ahLst/>
              <a:cxnLst/>
              <a:rect l="l" t="t" r="r" b="b"/>
              <a:pathLst>
                <a:path w="302508" h="116711">
                  <a:moveTo>
                    <a:pt x="0" y="0"/>
                  </a:moveTo>
                  <a:lnTo>
                    <a:pt x="302508" y="0"/>
                  </a:lnTo>
                  <a:lnTo>
                    <a:pt x="302508" y="116711"/>
                  </a:lnTo>
                  <a:lnTo>
                    <a:pt x="0" y="116711"/>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9" name="TextBox 29">
              <a:extLst>
                <a:ext uri="{FF2B5EF4-FFF2-40B4-BE49-F238E27FC236}">
                  <a16:creationId xmlns:a16="http://schemas.microsoft.com/office/drawing/2014/main" id="{2D92B118-0ABF-7D30-502D-B4F238E6C0BF}"/>
                </a:ext>
              </a:extLst>
            </p:cNvPr>
            <p:cNvSpPr txBox="1"/>
            <p:nvPr/>
          </p:nvSpPr>
          <p:spPr>
            <a:xfrm>
              <a:off x="0" y="-38100"/>
              <a:ext cx="302508" cy="15481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30" name="Freeform 30">
            <a:extLst>
              <a:ext uri="{FF2B5EF4-FFF2-40B4-BE49-F238E27FC236}">
                <a16:creationId xmlns:a16="http://schemas.microsoft.com/office/drawing/2014/main" id="{00DB31D2-5E81-10F3-1E04-9D0CCDA70B93}"/>
              </a:ext>
            </a:extLst>
          </p:cNvPr>
          <p:cNvSpPr/>
          <p:nvPr/>
        </p:nvSpPr>
        <p:spPr>
          <a:xfrm rot="5317144">
            <a:off x="8228316" y="3480507"/>
            <a:ext cx="1195518" cy="1323299"/>
          </a:xfrm>
          <a:custGeom>
            <a:avLst/>
            <a:gdLst/>
            <a:ahLst/>
            <a:cxnLst/>
            <a:rect l="l" t="t" r="r" b="b"/>
            <a:pathLst>
              <a:path w="1793277" h="858579">
                <a:moveTo>
                  <a:pt x="0" y="0"/>
                </a:moveTo>
                <a:lnTo>
                  <a:pt x="1793277" y="0"/>
                </a:lnTo>
                <a:lnTo>
                  <a:pt x="1793277"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l="-4788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1" name="Group 31">
            <a:extLst>
              <a:ext uri="{FF2B5EF4-FFF2-40B4-BE49-F238E27FC236}">
                <a16:creationId xmlns:a16="http://schemas.microsoft.com/office/drawing/2014/main" id="{36F21E1C-FB99-5C70-D9EF-E5DC7D76E263}"/>
              </a:ext>
            </a:extLst>
          </p:cNvPr>
          <p:cNvGrpSpPr/>
          <p:nvPr/>
        </p:nvGrpSpPr>
        <p:grpSpPr>
          <a:xfrm rot="-183318">
            <a:off x="9746477" y="3435720"/>
            <a:ext cx="151832" cy="127880"/>
            <a:chOff x="0" y="0"/>
            <a:chExt cx="59983" cy="50521"/>
          </a:xfrm>
        </p:grpSpPr>
        <p:sp>
          <p:nvSpPr>
            <p:cNvPr id="32" name="Freeform 32">
              <a:extLst>
                <a:ext uri="{FF2B5EF4-FFF2-40B4-BE49-F238E27FC236}">
                  <a16:creationId xmlns:a16="http://schemas.microsoft.com/office/drawing/2014/main" id="{5D8D9ACD-54D8-AB83-F1CA-145156F59C40}"/>
                </a:ext>
              </a:extLst>
            </p:cNvPr>
            <p:cNvSpPr/>
            <p:nvPr/>
          </p:nvSpPr>
          <p:spPr>
            <a:xfrm>
              <a:off x="0" y="0"/>
              <a:ext cx="59983" cy="50521"/>
            </a:xfrm>
            <a:custGeom>
              <a:avLst/>
              <a:gdLst/>
              <a:ahLst/>
              <a:cxnLst/>
              <a:rect l="l" t="t" r="r" b="b"/>
              <a:pathLst>
                <a:path w="59983" h="50521">
                  <a:moveTo>
                    <a:pt x="0" y="0"/>
                  </a:moveTo>
                  <a:lnTo>
                    <a:pt x="59983" y="0"/>
                  </a:lnTo>
                  <a:lnTo>
                    <a:pt x="59983" y="50521"/>
                  </a:lnTo>
                  <a:lnTo>
                    <a:pt x="0" y="50521"/>
                  </a:lnTo>
                  <a:close/>
                </a:path>
              </a:pathLst>
            </a:custGeom>
            <a:solidFill>
              <a:srgbClr val="37B54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3" name="TextBox 33">
              <a:extLst>
                <a:ext uri="{FF2B5EF4-FFF2-40B4-BE49-F238E27FC236}">
                  <a16:creationId xmlns:a16="http://schemas.microsoft.com/office/drawing/2014/main" id="{8F537005-4BD2-F7C9-8C35-FC9F14075B13}"/>
                </a:ext>
              </a:extLst>
            </p:cNvPr>
            <p:cNvSpPr txBox="1"/>
            <p:nvPr/>
          </p:nvSpPr>
          <p:spPr>
            <a:xfrm>
              <a:off x="0" y="-38100"/>
              <a:ext cx="59983" cy="8862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4" name="Group 34">
            <a:extLst>
              <a:ext uri="{FF2B5EF4-FFF2-40B4-BE49-F238E27FC236}">
                <a16:creationId xmlns:a16="http://schemas.microsoft.com/office/drawing/2014/main" id="{721EA1F7-23D6-1569-26EA-135D088525C1}"/>
              </a:ext>
            </a:extLst>
          </p:cNvPr>
          <p:cNvGrpSpPr/>
          <p:nvPr/>
        </p:nvGrpSpPr>
        <p:grpSpPr>
          <a:xfrm>
            <a:off x="7624813" y="3364447"/>
            <a:ext cx="2661552" cy="570783"/>
            <a:chOff x="0" y="0"/>
            <a:chExt cx="1394335" cy="299022"/>
          </a:xfrm>
        </p:grpSpPr>
        <p:sp>
          <p:nvSpPr>
            <p:cNvPr id="35" name="Freeform 35">
              <a:extLst>
                <a:ext uri="{FF2B5EF4-FFF2-40B4-BE49-F238E27FC236}">
                  <a16:creationId xmlns:a16="http://schemas.microsoft.com/office/drawing/2014/main" id="{F995AEFC-221F-0B26-1FF5-B9BD6A548793}"/>
                </a:ext>
              </a:extLst>
            </p:cNvPr>
            <p:cNvSpPr/>
            <p:nvPr/>
          </p:nvSpPr>
          <p:spPr>
            <a:xfrm>
              <a:off x="0" y="0"/>
              <a:ext cx="1394335" cy="299022"/>
            </a:xfrm>
            <a:custGeom>
              <a:avLst/>
              <a:gdLst/>
              <a:ahLst/>
              <a:cxnLst/>
              <a:rect l="l" t="t" r="r" b="b"/>
              <a:pathLst>
                <a:path w="1394335" h="299022">
                  <a:moveTo>
                    <a:pt x="23270" y="0"/>
                  </a:moveTo>
                  <a:lnTo>
                    <a:pt x="1371064" y="0"/>
                  </a:lnTo>
                  <a:cubicBezTo>
                    <a:pt x="1377236" y="0"/>
                    <a:pt x="1383155" y="2452"/>
                    <a:pt x="1387519" y="6816"/>
                  </a:cubicBezTo>
                  <a:cubicBezTo>
                    <a:pt x="1391883" y="11180"/>
                    <a:pt x="1394335" y="17099"/>
                    <a:pt x="1394335" y="23270"/>
                  </a:cubicBezTo>
                  <a:lnTo>
                    <a:pt x="1394335" y="275752"/>
                  </a:lnTo>
                  <a:cubicBezTo>
                    <a:pt x="1394335" y="281923"/>
                    <a:pt x="1391883" y="287842"/>
                    <a:pt x="1387519" y="292206"/>
                  </a:cubicBezTo>
                  <a:cubicBezTo>
                    <a:pt x="1383155" y="296570"/>
                    <a:pt x="1377236" y="299022"/>
                    <a:pt x="1371064" y="299022"/>
                  </a:cubicBezTo>
                  <a:lnTo>
                    <a:pt x="23270" y="299022"/>
                  </a:lnTo>
                  <a:cubicBezTo>
                    <a:pt x="17099" y="299022"/>
                    <a:pt x="11180" y="296570"/>
                    <a:pt x="6816" y="292206"/>
                  </a:cubicBezTo>
                  <a:cubicBezTo>
                    <a:pt x="2452" y="287842"/>
                    <a:pt x="0" y="281923"/>
                    <a:pt x="0" y="275752"/>
                  </a:cubicBezTo>
                  <a:lnTo>
                    <a:pt x="0" y="23270"/>
                  </a:lnTo>
                  <a:cubicBezTo>
                    <a:pt x="0" y="17099"/>
                    <a:pt x="2452" y="11180"/>
                    <a:pt x="6816" y="6816"/>
                  </a:cubicBezTo>
                  <a:cubicBezTo>
                    <a:pt x="11180" y="2452"/>
                    <a:pt x="17099" y="0"/>
                    <a:pt x="23270"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6" name="TextBox 36">
              <a:extLst>
                <a:ext uri="{FF2B5EF4-FFF2-40B4-BE49-F238E27FC236}">
                  <a16:creationId xmlns:a16="http://schemas.microsoft.com/office/drawing/2014/main" id="{8BA4E8D1-2FD9-56AF-57DF-996268DA5348}"/>
                </a:ext>
              </a:extLst>
            </p:cNvPr>
            <p:cNvSpPr txBox="1"/>
            <p:nvPr/>
          </p:nvSpPr>
          <p:spPr>
            <a:xfrm>
              <a:off x="0" y="-38100"/>
              <a:ext cx="1394335"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7" name="Group 37">
            <a:extLst>
              <a:ext uri="{FF2B5EF4-FFF2-40B4-BE49-F238E27FC236}">
                <a16:creationId xmlns:a16="http://schemas.microsoft.com/office/drawing/2014/main" id="{DFCD5F92-96A0-02E8-6A0D-47D62356617D}"/>
              </a:ext>
            </a:extLst>
          </p:cNvPr>
          <p:cNvGrpSpPr/>
          <p:nvPr/>
        </p:nvGrpSpPr>
        <p:grpSpPr>
          <a:xfrm>
            <a:off x="6095254" y="4728578"/>
            <a:ext cx="5057915" cy="944480"/>
            <a:chOff x="0" y="0"/>
            <a:chExt cx="2649742" cy="494794"/>
          </a:xfrm>
        </p:grpSpPr>
        <p:sp>
          <p:nvSpPr>
            <p:cNvPr id="38" name="Freeform 38">
              <a:extLst>
                <a:ext uri="{FF2B5EF4-FFF2-40B4-BE49-F238E27FC236}">
                  <a16:creationId xmlns:a16="http://schemas.microsoft.com/office/drawing/2014/main" id="{BEBF61EE-18DB-C607-18DA-C60E875710D0}"/>
                </a:ext>
              </a:extLst>
            </p:cNvPr>
            <p:cNvSpPr/>
            <p:nvPr/>
          </p:nvSpPr>
          <p:spPr>
            <a:xfrm>
              <a:off x="0" y="0"/>
              <a:ext cx="2649742" cy="494794"/>
            </a:xfrm>
            <a:custGeom>
              <a:avLst/>
              <a:gdLst/>
              <a:ahLst/>
              <a:cxnLst/>
              <a:rect l="l" t="t" r="r" b="b"/>
              <a:pathLst>
                <a:path w="2649742" h="494794">
                  <a:moveTo>
                    <a:pt x="12245" y="0"/>
                  </a:moveTo>
                  <a:lnTo>
                    <a:pt x="2637496" y="0"/>
                  </a:lnTo>
                  <a:cubicBezTo>
                    <a:pt x="2644259" y="0"/>
                    <a:pt x="2649742" y="5482"/>
                    <a:pt x="2649742" y="12245"/>
                  </a:cubicBezTo>
                  <a:lnTo>
                    <a:pt x="2649742" y="482549"/>
                  </a:lnTo>
                  <a:cubicBezTo>
                    <a:pt x="2649742" y="489312"/>
                    <a:pt x="2644259" y="494794"/>
                    <a:pt x="2637496" y="494794"/>
                  </a:cubicBezTo>
                  <a:lnTo>
                    <a:pt x="12245" y="494794"/>
                  </a:lnTo>
                  <a:cubicBezTo>
                    <a:pt x="5482" y="494794"/>
                    <a:pt x="0" y="489312"/>
                    <a:pt x="0" y="482549"/>
                  </a:cubicBezTo>
                  <a:lnTo>
                    <a:pt x="0" y="12245"/>
                  </a:lnTo>
                  <a:cubicBezTo>
                    <a:pt x="0" y="5482"/>
                    <a:pt x="5482" y="0"/>
                    <a:pt x="12245"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B9D2581-A365-AACA-08BA-F16389550177}"/>
                </a:ext>
              </a:extLst>
            </p:cNvPr>
            <p:cNvSpPr txBox="1"/>
            <p:nvPr/>
          </p:nvSpPr>
          <p:spPr>
            <a:xfrm>
              <a:off x="0" y="-38100"/>
              <a:ext cx="2649742" cy="532894"/>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a16="http://schemas.microsoft.com/office/drawing/2014/main" id="{E86C6EF8-5F7F-5E23-7977-D6D95D8CCE22}"/>
              </a:ext>
            </a:extLst>
          </p:cNvPr>
          <p:cNvGrpSpPr/>
          <p:nvPr/>
        </p:nvGrpSpPr>
        <p:grpSpPr>
          <a:xfrm>
            <a:off x="3177353" y="3317982"/>
            <a:ext cx="2917901" cy="570783"/>
            <a:chOff x="0" y="0"/>
            <a:chExt cx="1528631" cy="299022"/>
          </a:xfrm>
        </p:grpSpPr>
        <p:sp>
          <p:nvSpPr>
            <p:cNvPr id="41" name="Freeform 41">
              <a:extLst>
                <a:ext uri="{FF2B5EF4-FFF2-40B4-BE49-F238E27FC236}">
                  <a16:creationId xmlns:a16="http://schemas.microsoft.com/office/drawing/2014/main" id="{C057F362-3C73-7F73-868E-21FF5C1815F9}"/>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2" name="TextBox 42">
              <a:extLst>
                <a:ext uri="{FF2B5EF4-FFF2-40B4-BE49-F238E27FC236}">
                  <a16:creationId xmlns:a16="http://schemas.microsoft.com/office/drawing/2014/main" id="{85C35B5E-7D9A-4F85-02E8-4F469B637A52}"/>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3" name="Freeform 43">
            <a:extLst>
              <a:ext uri="{FF2B5EF4-FFF2-40B4-BE49-F238E27FC236}">
                <a16:creationId xmlns:a16="http://schemas.microsoft.com/office/drawing/2014/main" id="{2AD4A105-5BF3-DB73-9153-7BDA360CFFA9}"/>
              </a:ext>
            </a:extLst>
          </p:cNvPr>
          <p:cNvSpPr/>
          <p:nvPr/>
        </p:nvSpPr>
        <p:spPr>
          <a:xfrm rot="5321893" flipV="1">
            <a:off x="6015648" y="3690178"/>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44" name="Group 44">
            <a:extLst>
              <a:ext uri="{FF2B5EF4-FFF2-40B4-BE49-F238E27FC236}">
                <a16:creationId xmlns:a16="http://schemas.microsoft.com/office/drawing/2014/main" id="{5BE1E0EC-BABB-C135-48D7-DC8546128A84}"/>
              </a:ext>
            </a:extLst>
          </p:cNvPr>
          <p:cNvGrpSpPr/>
          <p:nvPr/>
        </p:nvGrpSpPr>
        <p:grpSpPr>
          <a:xfrm>
            <a:off x="9781270" y="2216411"/>
            <a:ext cx="1522162" cy="852859"/>
            <a:chOff x="0" y="0"/>
            <a:chExt cx="238850" cy="177465"/>
          </a:xfrm>
        </p:grpSpPr>
        <p:sp>
          <p:nvSpPr>
            <p:cNvPr id="45" name="Freeform 45">
              <a:extLst>
                <a:ext uri="{FF2B5EF4-FFF2-40B4-BE49-F238E27FC236}">
                  <a16:creationId xmlns:a16="http://schemas.microsoft.com/office/drawing/2014/main" id="{BAC7D69A-FF67-4FB6-622C-810654754EA7}"/>
                </a:ext>
              </a:extLst>
            </p:cNvPr>
            <p:cNvSpPr/>
            <p:nvPr/>
          </p:nvSpPr>
          <p:spPr>
            <a:xfrm>
              <a:off x="0" y="0"/>
              <a:ext cx="238850" cy="177465"/>
            </a:xfrm>
            <a:custGeom>
              <a:avLst/>
              <a:gdLst/>
              <a:ahLst/>
              <a:cxnLst/>
              <a:rect l="l" t="t" r="r" b="b"/>
              <a:pathLst>
                <a:path w="238850" h="177465">
                  <a:moveTo>
                    <a:pt x="0" y="0"/>
                  </a:moveTo>
                  <a:lnTo>
                    <a:pt x="238850" y="0"/>
                  </a:lnTo>
                  <a:lnTo>
                    <a:pt x="238850" y="177465"/>
                  </a:lnTo>
                  <a:lnTo>
                    <a:pt x="0" y="17746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2F2A0228-D880-C77A-C181-5842C0F00208}"/>
                </a:ext>
              </a:extLst>
            </p:cNvPr>
            <p:cNvSpPr txBox="1"/>
            <p:nvPr/>
          </p:nvSpPr>
          <p:spPr>
            <a:xfrm>
              <a:off x="0" y="-38100"/>
              <a:ext cx="238850" cy="21556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7" name="Freeform 47">
            <a:extLst>
              <a:ext uri="{FF2B5EF4-FFF2-40B4-BE49-F238E27FC236}">
                <a16:creationId xmlns:a16="http://schemas.microsoft.com/office/drawing/2014/main" id="{F74E02CD-B820-A0BC-1304-92EDCE4B2250}"/>
              </a:ext>
            </a:extLst>
          </p:cNvPr>
          <p:cNvSpPr/>
          <p:nvPr/>
        </p:nvSpPr>
        <p:spPr>
          <a:xfrm rot="5333030">
            <a:off x="9848628" y="2217726"/>
            <a:ext cx="1240778" cy="1089824"/>
          </a:xfrm>
          <a:custGeom>
            <a:avLst/>
            <a:gdLst/>
            <a:ahLst/>
            <a:cxnLst/>
            <a:rect l="l" t="t" r="r" b="b"/>
            <a:pathLst>
              <a:path w="1861167" h="719204">
                <a:moveTo>
                  <a:pt x="0" y="0"/>
                </a:moveTo>
                <a:lnTo>
                  <a:pt x="1861167" y="0"/>
                </a:lnTo>
                <a:lnTo>
                  <a:pt x="1861167" y="719205"/>
                </a:lnTo>
                <a:lnTo>
                  <a:pt x="0" y="719205"/>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9" name="TextBox 49">
            <a:extLst>
              <a:ext uri="{FF2B5EF4-FFF2-40B4-BE49-F238E27FC236}">
                <a16:creationId xmlns:a16="http://schemas.microsoft.com/office/drawing/2014/main" id="{B951DD60-8646-2056-5B64-475934059414}"/>
              </a:ext>
            </a:extLst>
          </p:cNvPr>
          <p:cNvSpPr txBox="1"/>
          <p:nvPr/>
        </p:nvSpPr>
        <p:spPr>
          <a:xfrm>
            <a:off x="495199" y="6364343"/>
            <a:ext cx="1529953" cy="198581"/>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Proxima Nova 1"/>
                <a:ea typeface="+mn-ea"/>
                <a:cs typeface="+mn-cs"/>
              </a:rPr>
              <a:t>2024 Intelligent Health</a:t>
            </a:r>
          </a:p>
        </p:txBody>
      </p:sp>
      <p:sp>
        <p:nvSpPr>
          <p:cNvPr id="50" name="TextBox 50">
            <a:extLst>
              <a:ext uri="{FF2B5EF4-FFF2-40B4-BE49-F238E27FC236}">
                <a16:creationId xmlns:a16="http://schemas.microsoft.com/office/drawing/2014/main" id="{6B3B5C54-2FE0-49B1-BD93-CE7F1CE58CF7}"/>
              </a:ext>
            </a:extLst>
          </p:cNvPr>
          <p:cNvSpPr txBox="1"/>
          <p:nvPr/>
        </p:nvSpPr>
        <p:spPr>
          <a:xfrm>
            <a:off x="1123429" y="568164"/>
            <a:ext cx="2010519"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sp>
        <p:nvSpPr>
          <p:cNvPr id="51" name="TextBox 51">
            <a:extLst>
              <a:ext uri="{FF2B5EF4-FFF2-40B4-BE49-F238E27FC236}">
                <a16:creationId xmlns:a16="http://schemas.microsoft.com/office/drawing/2014/main" id="{EB1F6CD1-C4A1-46B8-52EF-970DB76A0FA3}"/>
              </a:ext>
            </a:extLst>
          </p:cNvPr>
          <p:cNvSpPr txBox="1"/>
          <p:nvPr/>
        </p:nvSpPr>
        <p:spPr>
          <a:xfrm>
            <a:off x="2175462" y="1272427"/>
            <a:ext cx="178623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Chronic Stress</a:t>
            </a:r>
          </a:p>
        </p:txBody>
      </p:sp>
      <p:sp>
        <p:nvSpPr>
          <p:cNvPr id="52" name="TextBox 52">
            <a:extLst>
              <a:ext uri="{FF2B5EF4-FFF2-40B4-BE49-F238E27FC236}">
                <a16:creationId xmlns:a16="http://schemas.microsoft.com/office/drawing/2014/main" id="{97690DB7-F646-7AA0-B7B5-816F95A675BC}"/>
              </a:ext>
            </a:extLst>
          </p:cNvPr>
          <p:cNvSpPr txBox="1"/>
          <p:nvPr/>
        </p:nvSpPr>
        <p:spPr>
          <a:xfrm>
            <a:off x="3054337" y="1979577"/>
            <a:ext cx="2317204"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Negative Emotions</a:t>
            </a:r>
          </a:p>
        </p:txBody>
      </p:sp>
      <p:sp>
        <p:nvSpPr>
          <p:cNvPr id="53" name="TextBox 53">
            <a:extLst>
              <a:ext uri="{FF2B5EF4-FFF2-40B4-BE49-F238E27FC236}">
                <a16:creationId xmlns:a16="http://schemas.microsoft.com/office/drawing/2014/main" id="{39037700-F7E8-4914-5E1E-37A86679AF81}"/>
              </a:ext>
            </a:extLst>
          </p:cNvPr>
          <p:cNvSpPr txBox="1"/>
          <p:nvPr/>
        </p:nvSpPr>
        <p:spPr>
          <a:xfrm>
            <a:off x="3962770" y="2675757"/>
            <a:ext cx="3766393"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Unhealthy </a:t>
            </a:r>
            <a:r>
              <a:rPr kumimoji="0" lang="en-US" sz="2000" b="0" i="0" u="none" strike="noStrike" kern="1200" cap="none" spc="0" normalizeH="0" baseline="0" noProof="0" dirty="0" err="1">
                <a:ln>
                  <a:noFill/>
                </a:ln>
                <a:solidFill>
                  <a:srgbClr val="FFFFFF"/>
                </a:solidFill>
                <a:effectLst/>
                <a:uLnTx/>
                <a:uFillTx/>
                <a:latin typeface="Metropolis" pitchFamily="2" charset="77"/>
                <a:ea typeface="+mn-ea"/>
                <a:cs typeface="+mn-cs"/>
              </a:rPr>
              <a:t>Behaviours</a:t>
            </a:r>
            <a:endPar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endParaRPr>
          </a:p>
        </p:txBody>
      </p:sp>
      <p:sp>
        <p:nvSpPr>
          <p:cNvPr id="54" name="TextBox 54">
            <a:extLst>
              <a:ext uri="{FF2B5EF4-FFF2-40B4-BE49-F238E27FC236}">
                <a16:creationId xmlns:a16="http://schemas.microsoft.com/office/drawing/2014/main" id="{DFE07CDD-BC28-9118-FA51-C6BB25469341}"/>
              </a:ext>
            </a:extLst>
          </p:cNvPr>
          <p:cNvSpPr txBox="1"/>
          <p:nvPr/>
        </p:nvSpPr>
        <p:spPr>
          <a:xfrm>
            <a:off x="7539347" y="1272427"/>
            <a:ext cx="2102644"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Stress Hormones</a:t>
            </a:r>
          </a:p>
        </p:txBody>
      </p:sp>
      <p:sp>
        <p:nvSpPr>
          <p:cNvPr id="55" name="TextBox 55">
            <a:extLst>
              <a:ext uri="{FF2B5EF4-FFF2-40B4-BE49-F238E27FC236}">
                <a16:creationId xmlns:a16="http://schemas.microsoft.com/office/drawing/2014/main" id="{FEE23A4B-1BB4-0CA0-C9E6-E5F5843EEE09}"/>
              </a:ext>
            </a:extLst>
          </p:cNvPr>
          <p:cNvSpPr txBox="1"/>
          <p:nvPr/>
        </p:nvSpPr>
        <p:spPr>
          <a:xfrm>
            <a:off x="7729323" y="3421093"/>
            <a:ext cx="231070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Obesity Gut Biome</a:t>
            </a:r>
          </a:p>
        </p:txBody>
      </p:sp>
      <p:sp>
        <p:nvSpPr>
          <p:cNvPr id="56" name="TextBox 56">
            <a:extLst>
              <a:ext uri="{FF2B5EF4-FFF2-40B4-BE49-F238E27FC236}">
                <a16:creationId xmlns:a16="http://schemas.microsoft.com/office/drawing/2014/main" id="{4B92AEF5-1192-4D5E-180C-C4F6C7A7E5ED}"/>
              </a:ext>
            </a:extLst>
          </p:cNvPr>
          <p:cNvSpPr txBox="1"/>
          <p:nvPr/>
        </p:nvSpPr>
        <p:spPr>
          <a:xfrm>
            <a:off x="7078803" y="4816146"/>
            <a:ext cx="3234581" cy="740972"/>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Chronic Inflammation</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Mitochondrial Dysfunction</a:t>
            </a:r>
          </a:p>
        </p:txBody>
      </p:sp>
      <p:sp>
        <p:nvSpPr>
          <p:cNvPr id="57" name="TextBox 57">
            <a:extLst>
              <a:ext uri="{FF2B5EF4-FFF2-40B4-BE49-F238E27FC236}">
                <a16:creationId xmlns:a16="http://schemas.microsoft.com/office/drawing/2014/main" id="{DE0DF35A-57EC-40FF-7402-DF730A5857AB}"/>
              </a:ext>
            </a:extLst>
          </p:cNvPr>
          <p:cNvSpPr txBox="1"/>
          <p:nvPr/>
        </p:nvSpPr>
        <p:spPr>
          <a:xfrm>
            <a:off x="3553700" y="3395681"/>
            <a:ext cx="2197687" cy="35625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Environmental toxins</a:t>
            </a:r>
          </a:p>
        </p:txBody>
      </p:sp>
      <p:sp>
        <p:nvSpPr>
          <p:cNvPr id="62" name="Freeform 10">
            <a:extLst>
              <a:ext uri="{FF2B5EF4-FFF2-40B4-BE49-F238E27FC236}">
                <a16:creationId xmlns:a16="http://schemas.microsoft.com/office/drawing/2014/main" id="{93D5DF56-895F-C6DE-B52D-FD517EA21C31}"/>
              </a:ext>
            </a:extLst>
          </p:cNvPr>
          <p:cNvSpPr/>
          <p:nvPr/>
        </p:nvSpPr>
        <p:spPr>
          <a:xfrm rot="5321893" flipV="1">
            <a:off x="6999196" y="3784255"/>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0" name="Arrow: Curved Right 59">
            <a:extLst>
              <a:ext uri="{FF2B5EF4-FFF2-40B4-BE49-F238E27FC236}">
                <a16:creationId xmlns:a16="http://schemas.microsoft.com/office/drawing/2014/main" id="{03827858-A8BF-E931-DF7E-A15473A085AA}"/>
              </a:ext>
            </a:extLst>
          </p:cNvPr>
          <p:cNvSpPr/>
          <p:nvPr/>
        </p:nvSpPr>
        <p:spPr>
          <a:xfrm>
            <a:off x="6823510" y="4950528"/>
            <a:ext cx="365791" cy="526467"/>
          </a:xfrm>
          <a:prstGeom prst="curved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Arrow: Curved Right 60">
            <a:extLst>
              <a:ext uri="{FF2B5EF4-FFF2-40B4-BE49-F238E27FC236}">
                <a16:creationId xmlns:a16="http://schemas.microsoft.com/office/drawing/2014/main" id="{E5F45F8E-8452-DAED-5B50-E0CAD96307E9}"/>
              </a:ext>
            </a:extLst>
          </p:cNvPr>
          <p:cNvSpPr/>
          <p:nvPr/>
        </p:nvSpPr>
        <p:spPr>
          <a:xfrm rot="10800000">
            <a:off x="10173780" y="4941328"/>
            <a:ext cx="365791" cy="526467"/>
          </a:xfrm>
          <a:prstGeom prst="curved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TextBox 59">
            <a:extLst>
              <a:ext uri="{FF2B5EF4-FFF2-40B4-BE49-F238E27FC236}">
                <a16:creationId xmlns:a16="http://schemas.microsoft.com/office/drawing/2014/main" id="{0D63BC8C-F357-BEE5-3537-97A37FBDC8A1}"/>
              </a:ext>
            </a:extLst>
          </p:cNvPr>
          <p:cNvSpPr txBox="1"/>
          <p:nvPr/>
        </p:nvSpPr>
        <p:spPr>
          <a:xfrm>
            <a:off x="1694771" y="4881963"/>
            <a:ext cx="3609380" cy="949362"/>
          </a:xfrm>
          <a:prstGeom prst="rect">
            <a:avLst/>
          </a:prstGeom>
        </p:spPr>
        <p:txBody>
          <a:bodyPr lIns="0" tIns="0" rIns="0" bIns="0" rtlCol="0" anchor="t">
            <a:spAutoFit/>
          </a:bodyPr>
          <a:lstStyle/>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Diabetes, Dementia, Heart Disease</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Depression, Arthritis, Anxiety,</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 Cancer, Stroke</a:t>
            </a:r>
          </a:p>
        </p:txBody>
      </p:sp>
      <p:sp>
        <p:nvSpPr>
          <p:cNvPr id="58" name="TextBox 58">
            <a:extLst>
              <a:ext uri="{FF2B5EF4-FFF2-40B4-BE49-F238E27FC236}">
                <a16:creationId xmlns:a16="http://schemas.microsoft.com/office/drawing/2014/main" id="{1E93F74E-2215-AC61-D63F-E167AD144E4A}"/>
              </a:ext>
            </a:extLst>
          </p:cNvPr>
          <p:cNvSpPr txBox="1"/>
          <p:nvPr/>
        </p:nvSpPr>
        <p:spPr>
          <a:xfrm>
            <a:off x="3015299" y="4370999"/>
            <a:ext cx="96832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Disease</a:t>
            </a:r>
          </a:p>
        </p:txBody>
      </p:sp>
      <p:sp>
        <p:nvSpPr>
          <p:cNvPr id="66" name="TextBox 65">
            <a:extLst>
              <a:ext uri="{FF2B5EF4-FFF2-40B4-BE49-F238E27FC236}">
                <a16:creationId xmlns:a16="http://schemas.microsoft.com/office/drawing/2014/main" id="{260C75C0-AD19-8DB2-3CA3-57484E64FD67}"/>
              </a:ext>
            </a:extLst>
          </p:cNvPr>
          <p:cNvSpPr txBox="1"/>
          <p:nvPr/>
        </p:nvSpPr>
        <p:spPr>
          <a:xfrm>
            <a:off x="166910" y="2701026"/>
            <a:ext cx="2656871"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Furman, D., </a:t>
            </a:r>
            <a:r>
              <a:rPr kumimoji="0" lang="en-GB"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Campisi</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J., Verdin, E., Carrera-Bastos, P., </a:t>
            </a:r>
            <a:r>
              <a:rPr kumimoji="0" lang="en-GB"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Targ</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S., </a:t>
            </a:r>
            <a:r>
              <a:rPr kumimoji="0" lang="en-GB"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Franceschi</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C., ... &amp; </a:t>
            </a:r>
            <a:r>
              <a:rPr kumimoji="0" lang="en-GB"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Slavich</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G. M. (2019). Chronic inflammation in the </a:t>
            </a:r>
            <a:r>
              <a:rPr kumimoji="0" lang="en-GB" sz="1200" b="0" i="0" u="none" strike="noStrike" kern="1200" cap="none" spc="0" normalizeH="0" baseline="0" noProof="0" dirty="0" err="1">
                <a:ln>
                  <a:noFill/>
                </a:ln>
                <a:solidFill>
                  <a:srgbClr val="222222"/>
                </a:solidFill>
                <a:effectLst/>
                <a:uLnTx/>
                <a:uFillTx/>
                <a:latin typeface="Arial" panose="020B0604020202020204" pitchFamily="34" charset="0"/>
                <a:ea typeface="+mn-ea"/>
                <a:cs typeface="+mn-cs"/>
              </a:rPr>
              <a:t>etiology</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of disease across the life span. </a:t>
            </a:r>
            <a:r>
              <a:rPr kumimoji="0" lang="en-GB"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Nature medicine</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r>
              <a:rPr kumimoji="0" lang="en-GB" sz="1200" b="0" i="1" u="none" strike="noStrike" kern="1200" cap="none" spc="0" normalizeH="0" baseline="0" noProof="0" dirty="0">
                <a:ln>
                  <a:noFill/>
                </a:ln>
                <a:solidFill>
                  <a:srgbClr val="222222"/>
                </a:solidFill>
                <a:effectLst/>
                <a:uLnTx/>
                <a:uFillTx/>
                <a:latin typeface="Arial" panose="020B0604020202020204" pitchFamily="34" charset="0"/>
                <a:ea typeface="+mn-ea"/>
                <a:cs typeface="+mn-cs"/>
              </a:rPr>
              <a:t>25</a:t>
            </a:r>
            <a:r>
              <a:rPr kumimoji="0" lang="en-GB" sz="12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(12), 1822-1832.</a:t>
            </a: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403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2203B-6147-1F63-659A-99C5FB154BF8}"/>
              </a:ext>
            </a:extLst>
          </p:cNvPr>
          <p:cNvSpPr>
            <a:spLocks noGrp="1"/>
          </p:cNvSpPr>
          <p:nvPr>
            <p:ph type="title"/>
          </p:nvPr>
        </p:nvSpPr>
        <p:spPr>
          <a:xfrm>
            <a:off x="480001" y="500400"/>
            <a:ext cx="3856025" cy="443198"/>
          </a:xfrm>
        </p:spPr>
        <p:txBody>
          <a:bodyPr/>
          <a:lstStyle/>
          <a:p>
            <a:r>
              <a:rPr lang="en-GB" dirty="0"/>
              <a:t>Human and Planet sickness:</a:t>
            </a:r>
            <a:br>
              <a:rPr lang="en-GB" dirty="0"/>
            </a:br>
            <a:r>
              <a:rPr lang="en-GB" dirty="0"/>
              <a:t>What’s the link?</a:t>
            </a:r>
          </a:p>
        </p:txBody>
      </p:sp>
      <p:pic>
        <p:nvPicPr>
          <p:cNvPr id="7" name="Picture 6" descr="A doctor holding a baby with a stethoscope around it&#10;&#10;AI-generated content may be incorrect.">
            <a:extLst>
              <a:ext uri="{FF2B5EF4-FFF2-40B4-BE49-F238E27FC236}">
                <a16:creationId xmlns:a16="http://schemas.microsoft.com/office/drawing/2014/main" id="{11BEB5B9-1C4C-F2D6-3ABD-97C7F73CC2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6" y="2143433"/>
            <a:ext cx="7318478" cy="4714568"/>
          </a:xfrm>
          <a:prstGeom prst="rect">
            <a:avLst/>
          </a:prstGeom>
          <a:effectLst>
            <a:softEdge rad="368300"/>
          </a:effectLst>
        </p:spPr>
      </p:pic>
      <p:pic>
        <p:nvPicPr>
          <p:cNvPr id="5" name="Content Placeholder 4" descr="A person holding a stethoscope around the earth&#10;&#10;AI-generated content may be incorrect.">
            <a:extLst>
              <a:ext uri="{FF2B5EF4-FFF2-40B4-BE49-F238E27FC236}">
                <a16:creationId xmlns:a16="http://schemas.microsoft.com/office/drawing/2014/main" id="{94E164C2-50F9-ACF0-016A-DC8B1EECDAD4}"/>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599435" y="117989"/>
            <a:ext cx="7521676" cy="5014450"/>
          </a:xfrm>
          <a:effectLst>
            <a:softEdge rad="266700"/>
          </a:effectLst>
        </p:spPr>
      </p:pic>
    </p:spTree>
    <p:extLst>
      <p:ext uri="{BB962C8B-B14F-4D97-AF65-F5344CB8AC3E}">
        <p14:creationId xmlns:p14="http://schemas.microsoft.com/office/powerpoint/2010/main" val="389427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18B1-8123-0995-729A-B6AD2B8769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455EDE-BB5D-B21B-5AA1-5D22B25F6864}"/>
              </a:ext>
            </a:extLst>
          </p:cNvPr>
          <p:cNvSpPr>
            <a:spLocks noGrp="1"/>
          </p:cNvSpPr>
          <p:nvPr>
            <p:ph type="title"/>
          </p:nvPr>
        </p:nvSpPr>
        <p:spPr>
          <a:xfrm>
            <a:off x="947530" y="365125"/>
            <a:ext cx="10234819" cy="1325563"/>
          </a:xfrm>
        </p:spPr>
        <p:txBody>
          <a:bodyPr/>
          <a:lstStyle/>
          <a:p>
            <a:r>
              <a:rPr lang="en-US">
                <a:solidFill>
                  <a:schemeClr val="bg2"/>
                </a:solidFill>
              </a:rPr>
              <a:t>HCI adult factors</a:t>
            </a:r>
            <a:endParaRPr lang="en-GB">
              <a:solidFill>
                <a:schemeClr val="bg2"/>
              </a:solidFill>
            </a:endParaRPr>
          </a:p>
        </p:txBody>
      </p:sp>
      <p:grpSp>
        <p:nvGrpSpPr>
          <p:cNvPr id="69" name="Group 4">
            <a:extLst>
              <a:ext uri="{FF2B5EF4-FFF2-40B4-BE49-F238E27FC236}">
                <a16:creationId xmlns:a16="http://schemas.microsoft.com/office/drawing/2014/main" id="{6334B849-78B8-33AE-EC3C-1CAD6A56FE72}"/>
              </a:ext>
            </a:extLst>
          </p:cNvPr>
          <p:cNvGrpSpPr/>
          <p:nvPr/>
        </p:nvGrpSpPr>
        <p:grpSpPr>
          <a:xfrm>
            <a:off x="939385" y="2450140"/>
            <a:ext cx="2524573" cy="979421"/>
            <a:chOff x="0" y="0"/>
            <a:chExt cx="1322574" cy="513099"/>
          </a:xfrm>
        </p:grpSpPr>
        <p:sp>
          <p:nvSpPr>
            <p:cNvPr id="70" name="Freeform 5">
              <a:extLst>
                <a:ext uri="{FF2B5EF4-FFF2-40B4-BE49-F238E27FC236}">
                  <a16:creationId xmlns:a16="http://schemas.microsoft.com/office/drawing/2014/main" id="{64B6971E-C23D-53D5-6E2A-3FA1253469E1}"/>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1" name="TextBox 6">
              <a:extLst>
                <a:ext uri="{FF2B5EF4-FFF2-40B4-BE49-F238E27FC236}">
                  <a16:creationId xmlns:a16="http://schemas.microsoft.com/office/drawing/2014/main" id="{07DA2088-4595-354D-91B1-1BAE4F9EF01F}"/>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2" name="Group 8">
            <a:extLst>
              <a:ext uri="{FF2B5EF4-FFF2-40B4-BE49-F238E27FC236}">
                <a16:creationId xmlns:a16="http://schemas.microsoft.com/office/drawing/2014/main" id="{BB2EB204-9725-D079-4410-4AC5E4381A74}"/>
              </a:ext>
            </a:extLst>
          </p:cNvPr>
          <p:cNvGrpSpPr/>
          <p:nvPr/>
        </p:nvGrpSpPr>
        <p:grpSpPr>
          <a:xfrm>
            <a:off x="947532" y="3467240"/>
            <a:ext cx="2524573" cy="979421"/>
            <a:chOff x="0" y="0"/>
            <a:chExt cx="1322574" cy="513099"/>
          </a:xfrm>
        </p:grpSpPr>
        <p:sp>
          <p:nvSpPr>
            <p:cNvPr id="73" name="Freeform 9">
              <a:extLst>
                <a:ext uri="{FF2B5EF4-FFF2-40B4-BE49-F238E27FC236}">
                  <a16:creationId xmlns:a16="http://schemas.microsoft.com/office/drawing/2014/main" id="{40570F6E-4A4E-FB14-3CA1-1AEC4399117E}"/>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4" name="TextBox 10">
              <a:extLst>
                <a:ext uri="{FF2B5EF4-FFF2-40B4-BE49-F238E27FC236}">
                  <a16:creationId xmlns:a16="http://schemas.microsoft.com/office/drawing/2014/main" id="{5755DA84-26E0-D42B-B0CD-DD5775245DF3}"/>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5" name="Group 11">
            <a:extLst>
              <a:ext uri="{FF2B5EF4-FFF2-40B4-BE49-F238E27FC236}">
                <a16:creationId xmlns:a16="http://schemas.microsoft.com/office/drawing/2014/main" id="{A9291F45-66B0-0A34-26B8-87E81CFEA9A6}"/>
              </a:ext>
            </a:extLst>
          </p:cNvPr>
          <p:cNvGrpSpPr/>
          <p:nvPr/>
        </p:nvGrpSpPr>
        <p:grpSpPr>
          <a:xfrm>
            <a:off x="947532" y="4497461"/>
            <a:ext cx="2524573" cy="979421"/>
            <a:chOff x="0" y="0"/>
            <a:chExt cx="1322574" cy="513099"/>
          </a:xfrm>
        </p:grpSpPr>
        <p:sp>
          <p:nvSpPr>
            <p:cNvPr id="76" name="Freeform 12">
              <a:extLst>
                <a:ext uri="{FF2B5EF4-FFF2-40B4-BE49-F238E27FC236}">
                  <a16:creationId xmlns:a16="http://schemas.microsoft.com/office/drawing/2014/main" id="{D37C26B1-1663-17D4-1A11-3E7FCCDCF31F}"/>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7" name="TextBox 13">
              <a:extLst>
                <a:ext uri="{FF2B5EF4-FFF2-40B4-BE49-F238E27FC236}">
                  <a16:creationId xmlns:a16="http://schemas.microsoft.com/office/drawing/2014/main" id="{BE2EB2B5-C6D3-7B73-0D26-4B03D6A35BF2}"/>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81" name="Group 17">
            <a:extLst>
              <a:ext uri="{FF2B5EF4-FFF2-40B4-BE49-F238E27FC236}">
                <a16:creationId xmlns:a16="http://schemas.microsoft.com/office/drawing/2014/main" id="{88D8DA3F-9FB2-55A3-28F1-31B991A50914}"/>
              </a:ext>
            </a:extLst>
          </p:cNvPr>
          <p:cNvGrpSpPr/>
          <p:nvPr/>
        </p:nvGrpSpPr>
        <p:grpSpPr>
          <a:xfrm>
            <a:off x="3531051" y="2450140"/>
            <a:ext cx="2524573" cy="979421"/>
            <a:chOff x="0" y="0"/>
            <a:chExt cx="1322574" cy="513099"/>
          </a:xfrm>
        </p:grpSpPr>
        <p:sp>
          <p:nvSpPr>
            <p:cNvPr id="82" name="Freeform 18">
              <a:extLst>
                <a:ext uri="{FF2B5EF4-FFF2-40B4-BE49-F238E27FC236}">
                  <a16:creationId xmlns:a16="http://schemas.microsoft.com/office/drawing/2014/main" id="{69BF5E3C-4368-9A81-9EB2-CE3456F86057}"/>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9EC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83" name="TextBox 19">
              <a:extLst>
                <a:ext uri="{FF2B5EF4-FFF2-40B4-BE49-F238E27FC236}">
                  <a16:creationId xmlns:a16="http://schemas.microsoft.com/office/drawing/2014/main" id="{912C9F2A-0F1F-32B1-0A5C-76BD6C641935}"/>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84" name="Group 20">
            <a:extLst>
              <a:ext uri="{FF2B5EF4-FFF2-40B4-BE49-F238E27FC236}">
                <a16:creationId xmlns:a16="http://schemas.microsoft.com/office/drawing/2014/main" id="{2D75324C-0E74-7F6A-0FA6-B752323A319D}"/>
              </a:ext>
            </a:extLst>
          </p:cNvPr>
          <p:cNvGrpSpPr/>
          <p:nvPr/>
        </p:nvGrpSpPr>
        <p:grpSpPr>
          <a:xfrm>
            <a:off x="3539198" y="3467240"/>
            <a:ext cx="2524573" cy="979421"/>
            <a:chOff x="0" y="0"/>
            <a:chExt cx="1322574" cy="513099"/>
          </a:xfrm>
        </p:grpSpPr>
        <p:sp>
          <p:nvSpPr>
            <p:cNvPr id="85" name="Freeform 21">
              <a:extLst>
                <a:ext uri="{FF2B5EF4-FFF2-40B4-BE49-F238E27FC236}">
                  <a16:creationId xmlns:a16="http://schemas.microsoft.com/office/drawing/2014/main" id="{F670FCD2-4D42-6DC5-9812-EE09C537716C}"/>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5C3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86" name="TextBox 22">
              <a:extLst>
                <a:ext uri="{FF2B5EF4-FFF2-40B4-BE49-F238E27FC236}">
                  <a16:creationId xmlns:a16="http://schemas.microsoft.com/office/drawing/2014/main" id="{50453164-7D69-3C73-D20C-188C236E47B1}"/>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87" name="Group 23">
            <a:extLst>
              <a:ext uri="{FF2B5EF4-FFF2-40B4-BE49-F238E27FC236}">
                <a16:creationId xmlns:a16="http://schemas.microsoft.com/office/drawing/2014/main" id="{25B17894-33CC-C26D-E90C-04EDCCA6D2C1}"/>
              </a:ext>
            </a:extLst>
          </p:cNvPr>
          <p:cNvGrpSpPr/>
          <p:nvPr/>
        </p:nvGrpSpPr>
        <p:grpSpPr>
          <a:xfrm>
            <a:off x="3539198" y="4497461"/>
            <a:ext cx="2524573" cy="979421"/>
            <a:chOff x="0" y="0"/>
            <a:chExt cx="1322574" cy="513099"/>
          </a:xfrm>
        </p:grpSpPr>
        <p:sp>
          <p:nvSpPr>
            <p:cNvPr id="88" name="Freeform 24">
              <a:extLst>
                <a:ext uri="{FF2B5EF4-FFF2-40B4-BE49-F238E27FC236}">
                  <a16:creationId xmlns:a16="http://schemas.microsoft.com/office/drawing/2014/main" id="{9E10009A-4813-AAAC-6C42-68B05242C0FE}"/>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7BD0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89" name="TextBox 25">
              <a:extLst>
                <a:ext uri="{FF2B5EF4-FFF2-40B4-BE49-F238E27FC236}">
                  <a16:creationId xmlns:a16="http://schemas.microsoft.com/office/drawing/2014/main" id="{05AED4A4-8A2A-DCBA-2902-18D3557F846B}"/>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90" name="Group 26">
            <a:extLst>
              <a:ext uri="{FF2B5EF4-FFF2-40B4-BE49-F238E27FC236}">
                <a16:creationId xmlns:a16="http://schemas.microsoft.com/office/drawing/2014/main" id="{32D8A934-9429-D13E-B328-07755A607271}"/>
              </a:ext>
            </a:extLst>
          </p:cNvPr>
          <p:cNvGrpSpPr/>
          <p:nvPr/>
        </p:nvGrpSpPr>
        <p:grpSpPr>
          <a:xfrm>
            <a:off x="3531051" y="1381119"/>
            <a:ext cx="2524573" cy="979421"/>
            <a:chOff x="0" y="0"/>
            <a:chExt cx="1322574" cy="513099"/>
          </a:xfrm>
        </p:grpSpPr>
        <p:sp>
          <p:nvSpPr>
            <p:cNvPr id="91" name="Freeform 27">
              <a:extLst>
                <a:ext uri="{FF2B5EF4-FFF2-40B4-BE49-F238E27FC236}">
                  <a16:creationId xmlns:a16="http://schemas.microsoft.com/office/drawing/2014/main" id="{D9D407C4-A0D3-80EE-508A-B1348A1626A6}"/>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2" name="TextBox 28">
              <a:extLst>
                <a:ext uri="{FF2B5EF4-FFF2-40B4-BE49-F238E27FC236}">
                  <a16:creationId xmlns:a16="http://schemas.microsoft.com/office/drawing/2014/main" id="{80409BD4-AF3F-8581-EC86-A7C74AC0EECC}"/>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93" name="Group 29">
            <a:extLst>
              <a:ext uri="{FF2B5EF4-FFF2-40B4-BE49-F238E27FC236}">
                <a16:creationId xmlns:a16="http://schemas.microsoft.com/office/drawing/2014/main" id="{FE725B8C-967E-6B5E-BD39-F891F3CF7801}"/>
              </a:ext>
            </a:extLst>
          </p:cNvPr>
          <p:cNvGrpSpPr/>
          <p:nvPr/>
        </p:nvGrpSpPr>
        <p:grpSpPr>
          <a:xfrm>
            <a:off x="6125474" y="2450140"/>
            <a:ext cx="2524573" cy="979421"/>
            <a:chOff x="0" y="0"/>
            <a:chExt cx="1322574" cy="513099"/>
          </a:xfrm>
        </p:grpSpPr>
        <p:sp>
          <p:nvSpPr>
            <p:cNvPr id="94" name="Freeform 30">
              <a:extLst>
                <a:ext uri="{FF2B5EF4-FFF2-40B4-BE49-F238E27FC236}">
                  <a16:creationId xmlns:a16="http://schemas.microsoft.com/office/drawing/2014/main" id="{E8A70019-B869-468C-3E60-4725FC454B51}"/>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22793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5" name="TextBox 31">
              <a:extLst>
                <a:ext uri="{FF2B5EF4-FFF2-40B4-BE49-F238E27FC236}">
                  <a16:creationId xmlns:a16="http://schemas.microsoft.com/office/drawing/2014/main" id="{5BF7CF46-9D88-518B-233A-1249DFD85B49}"/>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96" name="Group 32">
            <a:extLst>
              <a:ext uri="{FF2B5EF4-FFF2-40B4-BE49-F238E27FC236}">
                <a16:creationId xmlns:a16="http://schemas.microsoft.com/office/drawing/2014/main" id="{0FCADBD4-6034-86FE-AC08-FE37A2047060}"/>
              </a:ext>
            </a:extLst>
          </p:cNvPr>
          <p:cNvGrpSpPr/>
          <p:nvPr/>
        </p:nvGrpSpPr>
        <p:grpSpPr>
          <a:xfrm>
            <a:off x="6133621" y="3467240"/>
            <a:ext cx="2524573" cy="979421"/>
            <a:chOff x="0" y="0"/>
            <a:chExt cx="1322574" cy="513099"/>
          </a:xfrm>
        </p:grpSpPr>
        <p:sp>
          <p:nvSpPr>
            <p:cNvPr id="97" name="Freeform 33">
              <a:extLst>
                <a:ext uri="{FF2B5EF4-FFF2-40B4-BE49-F238E27FC236}">
                  <a16:creationId xmlns:a16="http://schemas.microsoft.com/office/drawing/2014/main" id="{D5690CCF-EFFC-C1F9-FA2C-58DFC6A13D2F}"/>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37B54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8" name="TextBox 34">
              <a:extLst>
                <a:ext uri="{FF2B5EF4-FFF2-40B4-BE49-F238E27FC236}">
                  <a16:creationId xmlns:a16="http://schemas.microsoft.com/office/drawing/2014/main" id="{947815CA-717B-CE47-66C5-B271CF27BC26}"/>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99" name="Group 35">
            <a:extLst>
              <a:ext uri="{FF2B5EF4-FFF2-40B4-BE49-F238E27FC236}">
                <a16:creationId xmlns:a16="http://schemas.microsoft.com/office/drawing/2014/main" id="{E7346609-9899-FA76-FE39-83B02636C964}"/>
              </a:ext>
            </a:extLst>
          </p:cNvPr>
          <p:cNvGrpSpPr/>
          <p:nvPr/>
        </p:nvGrpSpPr>
        <p:grpSpPr>
          <a:xfrm>
            <a:off x="6133621" y="4497461"/>
            <a:ext cx="2524573" cy="979421"/>
            <a:chOff x="0" y="0"/>
            <a:chExt cx="1322574" cy="513099"/>
          </a:xfrm>
        </p:grpSpPr>
        <p:sp>
          <p:nvSpPr>
            <p:cNvPr id="100" name="Freeform 36">
              <a:extLst>
                <a:ext uri="{FF2B5EF4-FFF2-40B4-BE49-F238E27FC236}">
                  <a16:creationId xmlns:a16="http://schemas.microsoft.com/office/drawing/2014/main" id="{FA5B912D-D4DF-C191-7B1A-77642576A500}"/>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6FC4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01" name="TextBox 37">
              <a:extLst>
                <a:ext uri="{FF2B5EF4-FFF2-40B4-BE49-F238E27FC236}">
                  <a16:creationId xmlns:a16="http://schemas.microsoft.com/office/drawing/2014/main" id="{62D4DA47-5AC7-CBC9-CA08-27268611B144}"/>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02" name="Group 38">
            <a:extLst>
              <a:ext uri="{FF2B5EF4-FFF2-40B4-BE49-F238E27FC236}">
                <a16:creationId xmlns:a16="http://schemas.microsoft.com/office/drawing/2014/main" id="{6593D7F6-768E-46E3-93B7-7624C3B5D52F}"/>
              </a:ext>
            </a:extLst>
          </p:cNvPr>
          <p:cNvGrpSpPr/>
          <p:nvPr/>
        </p:nvGrpSpPr>
        <p:grpSpPr>
          <a:xfrm>
            <a:off x="6125474" y="1381119"/>
            <a:ext cx="2524573" cy="979421"/>
            <a:chOff x="0" y="0"/>
            <a:chExt cx="1322574" cy="513099"/>
          </a:xfrm>
        </p:grpSpPr>
        <p:sp>
          <p:nvSpPr>
            <p:cNvPr id="103" name="Freeform 39">
              <a:extLst>
                <a:ext uri="{FF2B5EF4-FFF2-40B4-BE49-F238E27FC236}">
                  <a16:creationId xmlns:a16="http://schemas.microsoft.com/office/drawing/2014/main" id="{F5E1A599-EE72-5473-454B-F4BEA9F84514}"/>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04" name="TextBox 40">
              <a:extLst>
                <a:ext uri="{FF2B5EF4-FFF2-40B4-BE49-F238E27FC236}">
                  <a16:creationId xmlns:a16="http://schemas.microsoft.com/office/drawing/2014/main" id="{E81C2B1F-3491-78AD-65E0-602F54626F86}"/>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05" name="Group 41">
            <a:extLst>
              <a:ext uri="{FF2B5EF4-FFF2-40B4-BE49-F238E27FC236}">
                <a16:creationId xmlns:a16="http://schemas.microsoft.com/office/drawing/2014/main" id="{09C402CA-668A-8D4B-9CE0-AE2CAFF9C468}"/>
              </a:ext>
            </a:extLst>
          </p:cNvPr>
          <p:cNvGrpSpPr/>
          <p:nvPr/>
        </p:nvGrpSpPr>
        <p:grpSpPr>
          <a:xfrm>
            <a:off x="8719896" y="2450140"/>
            <a:ext cx="2524573" cy="979421"/>
            <a:chOff x="0" y="0"/>
            <a:chExt cx="1322574" cy="513099"/>
          </a:xfrm>
        </p:grpSpPr>
        <p:sp>
          <p:nvSpPr>
            <p:cNvPr id="106" name="Freeform 42">
              <a:extLst>
                <a:ext uri="{FF2B5EF4-FFF2-40B4-BE49-F238E27FC236}">
                  <a16:creationId xmlns:a16="http://schemas.microsoft.com/office/drawing/2014/main" id="{F3A90DF2-24BE-F615-8437-F46351819387}"/>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9B5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07" name="TextBox 43">
              <a:extLst>
                <a:ext uri="{FF2B5EF4-FFF2-40B4-BE49-F238E27FC236}">
                  <a16:creationId xmlns:a16="http://schemas.microsoft.com/office/drawing/2014/main" id="{8DFCC80D-3522-27F3-D059-57F811FAA6DF}"/>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08" name="Group 44">
            <a:extLst>
              <a:ext uri="{FF2B5EF4-FFF2-40B4-BE49-F238E27FC236}">
                <a16:creationId xmlns:a16="http://schemas.microsoft.com/office/drawing/2014/main" id="{9F5A0847-EE2D-BEAA-DBD9-5BF108E256A8}"/>
              </a:ext>
            </a:extLst>
          </p:cNvPr>
          <p:cNvGrpSpPr/>
          <p:nvPr/>
        </p:nvGrpSpPr>
        <p:grpSpPr>
          <a:xfrm>
            <a:off x="8728043" y="3467240"/>
            <a:ext cx="2524573" cy="979421"/>
            <a:chOff x="0" y="0"/>
            <a:chExt cx="1322574" cy="513099"/>
          </a:xfrm>
        </p:grpSpPr>
        <p:sp>
          <p:nvSpPr>
            <p:cNvPr id="109" name="Freeform 45">
              <a:extLst>
                <a:ext uri="{FF2B5EF4-FFF2-40B4-BE49-F238E27FC236}">
                  <a16:creationId xmlns:a16="http://schemas.microsoft.com/office/drawing/2014/main" id="{02DC265E-277F-E233-DFE3-43AEF44DB33A}"/>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9C60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10" name="TextBox 46">
              <a:extLst>
                <a:ext uri="{FF2B5EF4-FFF2-40B4-BE49-F238E27FC236}">
                  <a16:creationId xmlns:a16="http://schemas.microsoft.com/office/drawing/2014/main" id="{93B17BFB-B56C-0E9A-E47C-EA24B37AD05F}"/>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11" name="Group 47">
            <a:extLst>
              <a:ext uri="{FF2B5EF4-FFF2-40B4-BE49-F238E27FC236}">
                <a16:creationId xmlns:a16="http://schemas.microsoft.com/office/drawing/2014/main" id="{1803FA68-D900-9C55-69C9-F125BAF208F6}"/>
              </a:ext>
            </a:extLst>
          </p:cNvPr>
          <p:cNvGrpSpPr/>
          <p:nvPr/>
        </p:nvGrpSpPr>
        <p:grpSpPr>
          <a:xfrm>
            <a:off x="8728043" y="4497461"/>
            <a:ext cx="2524573" cy="979421"/>
            <a:chOff x="0" y="0"/>
            <a:chExt cx="1322574" cy="513099"/>
          </a:xfrm>
        </p:grpSpPr>
        <p:sp>
          <p:nvSpPr>
            <p:cNvPr id="112" name="Freeform 48">
              <a:extLst>
                <a:ext uri="{FF2B5EF4-FFF2-40B4-BE49-F238E27FC236}">
                  <a16:creationId xmlns:a16="http://schemas.microsoft.com/office/drawing/2014/main" id="{547289A9-C051-B140-1C72-110FAE33F7D5}"/>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DCD1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13" name="TextBox 49">
              <a:extLst>
                <a:ext uri="{FF2B5EF4-FFF2-40B4-BE49-F238E27FC236}">
                  <a16:creationId xmlns:a16="http://schemas.microsoft.com/office/drawing/2014/main" id="{85F3E0FB-96BA-1D73-A544-CDC37B25FFC4}"/>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14" name="Group 50">
            <a:extLst>
              <a:ext uri="{FF2B5EF4-FFF2-40B4-BE49-F238E27FC236}">
                <a16:creationId xmlns:a16="http://schemas.microsoft.com/office/drawing/2014/main" id="{0DCB4287-FFCA-3FC2-228E-EDAFAA5D04DD}"/>
              </a:ext>
            </a:extLst>
          </p:cNvPr>
          <p:cNvGrpSpPr/>
          <p:nvPr/>
        </p:nvGrpSpPr>
        <p:grpSpPr>
          <a:xfrm>
            <a:off x="8719896" y="1381119"/>
            <a:ext cx="2524573" cy="979421"/>
            <a:chOff x="0" y="0"/>
            <a:chExt cx="1322574" cy="513099"/>
          </a:xfrm>
        </p:grpSpPr>
        <p:sp>
          <p:nvSpPr>
            <p:cNvPr id="115" name="Freeform 51">
              <a:extLst>
                <a:ext uri="{FF2B5EF4-FFF2-40B4-BE49-F238E27FC236}">
                  <a16:creationId xmlns:a16="http://schemas.microsoft.com/office/drawing/2014/main" id="{8141A169-CFFF-F581-DD79-B0D03184D856}"/>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16" name="TextBox 52">
              <a:extLst>
                <a:ext uri="{FF2B5EF4-FFF2-40B4-BE49-F238E27FC236}">
                  <a16:creationId xmlns:a16="http://schemas.microsoft.com/office/drawing/2014/main" id="{A3282FDB-E007-1D0B-A5D5-7CFAA7A79385}"/>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91440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17" name="TextBox 55">
            <a:extLst>
              <a:ext uri="{FF2B5EF4-FFF2-40B4-BE49-F238E27FC236}">
                <a16:creationId xmlns:a16="http://schemas.microsoft.com/office/drawing/2014/main" id="{E406236C-95A0-0904-6F48-2FF956166757}"/>
              </a:ext>
            </a:extLst>
          </p:cNvPr>
          <p:cNvSpPr txBox="1"/>
          <p:nvPr/>
        </p:nvSpPr>
        <p:spPr>
          <a:xfrm>
            <a:off x="4128721" y="1554387"/>
            <a:ext cx="1329233"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People</a:t>
            </a:r>
          </a:p>
        </p:txBody>
      </p:sp>
      <p:sp>
        <p:nvSpPr>
          <p:cNvPr id="118" name="TextBox 56">
            <a:extLst>
              <a:ext uri="{FF2B5EF4-FFF2-40B4-BE49-F238E27FC236}">
                <a16:creationId xmlns:a16="http://schemas.microsoft.com/office/drawing/2014/main" id="{BDF60D32-BB47-7995-F6B9-0ED01D10110E}"/>
              </a:ext>
            </a:extLst>
          </p:cNvPr>
          <p:cNvSpPr txBox="1"/>
          <p:nvPr/>
        </p:nvSpPr>
        <p:spPr>
          <a:xfrm>
            <a:off x="6602157" y="1554387"/>
            <a:ext cx="1587500"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Purpose</a:t>
            </a:r>
          </a:p>
        </p:txBody>
      </p:sp>
      <p:sp>
        <p:nvSpPr>
          <p:cNvPr id="119" name="TextBox 57">
            <a:extLst>
              <a:ext uri="{FF2B5EF4-FFF2-40B4-BE49-F238E27FC236}">
                <a16:creationId xmlns:a16="http://schemas.microsoft.com/office/drawing/2014/main" id="{6F52174D-A246-45FA-A8CE-260B93B81791}"/>
              </a:ext>
            </a:extLst>
          </p:cNvPr>
          <p:cNvSpPr txBox="1"/>
          <p:nvPr/>
        </p:nvSpPr>
        <p:spPr>
          <a:xfrm>
            <a:off x="9458952" y="1554387"/>
            <a:ext cx="1046460"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Place</a:t>
            </a:r>
          </a:p>
        </p:txBody>
      </p:sp>
      <p:sp>
        <p:nvSpPr>
          <p:cNvPr id="120" name="TextBox 58">
            <a:extLst>
              <a:ext uri="{FF2B5EF4-FFF2-40B4-BE49-F238E27FC236}">
                <a16:creationId xmlns:a16="http://schemas.microsoft.com/office/drawing/2014/main" id="{E2B270A2-9580-E9D9-9866-92F27FFA951E}"/>
              </a:ext>
            </a:extLst>
          </p:cNvPr>
          <p:cNvSpPr txBox="1"/>
          <p:nvPr/>
        </p:nvSpPr>
        <p:spPr>
          <a:xfrm>
            <a:off x="1640198" y="2614912"/>
            <a:ext cx="856407"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Safe</a:t>
            </a:r>
          </a:p>
        </p:txBody>
      </p:sp>
      <p:sp>
        <p:nvSpPr>
          <p:cNvPr id="121" name="TextBox 59">
            <a:extLst>
              <a:ext uri="{FF2B5EF4-FFF2-40B4-BE49-F238E27FC236}">
                <a16:creationId xmlns:a16="http://schemas.microsoft.com/office/drawing/2014/main" id="{58B23BDB-8CF9-2129-61B5-8E4D399DBA6C}"/>
              </a:ext>
            </a:extLst>
          </p:cNvPr>
          <p:cNvSpPr txBox="1"/>
          <p:nvPr/>
        </p:nvSpPr>
        <p:spPr>
          <a:xfrm>
            <a:off x="1532482" y="3626831"/>
            <a:ext cx="1353790"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Valued</a:t>
            </a:r>
          </a:p>
        </p:txBody>
      </p:sp>
      <p:sp>
        <p:nvSpPr>
          <p:cNvPr id="122" name="TextBox 60">
            <a:extLst>
              <a:ext uri="{FF2B5EF4-FFF2-40B4-BE49-F238E27FC236}">
                <a16:creationId xmlns:a16="http://schemas.microsoft.com/office/drawing/2014/main" id="{1AFB63DD-CCEE-A71E-BD30-0B2C7E6DA775}"/>
              </a:ext>
            </a:extLst>
          </p:cNvPr>
          <p:cNvSpPr txBox="1"/>
          <p:nvPr/>
        </p:nvSpPr>
        <p:spPr>
          <a:xfrm>
            <a:off x="1528662" y="4643931"/>
            <a:ext cx="1357610" cy="514308"/>
          </a:xfrm>
          <a:prstGeom prst="rect">
            <a:avLst/>
          </a:prstGeom>
        </p:spPr>
        <p:txBody>
          <a:bodyPr lIns="0" tIns="0" rIns="0" bIns="0" rtlCol="0" anchor="t">
            <a:spAutoFit/>
          </a:bodyPr>
          <a:lstStyle/>
          <a:p>
            <a:pPr marL="0" marR="0" lvl="0" indent="0" algn="ctr" defTabSz="91440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Belong</a:t>
            </a:r>
          </a:p>
        </p:txBody>
      </p:sp>
      <p:graphicFrame>
        <p:nvGraphicFramePr>
          <p:cNvPr id="4" name="Table 3">
            <a:extLst>
              <a:ext uri="{FF2B5EF4-FFF2-40B4-BE49-F238E27FC236}">
                <a16:creationId xmlns:a16="http://schemas.microsoft.com/office/drawing/2014/main" id="{2958D148-9071-762E-216E-A0055F277E6F}"/>
              </a:ext>
            </a:extLst>
          </p:cNvPr>
          <p:cNvGraphicFramePr>
            <a:graphicFrameLocks noGrp="1"/>
          </p:cNvGraphicFramePr>
          <p:nvPr/>
        </p:nvGraphicFramePr>
        <p:xfrm>
          <a:off x="3587085" y="2450140"/>
          <a:ext cx="7673679" cy="3026740"/>
        </p:xfrm>
        <a:graphic>
          <a:graphicData uri="http://schemas.openxmlformats.org/drawingml/2006/table">
            <a:tbl>
              <a:tblPr firstRow="1" firstCol="1" bandRow="1">
                <a:tableStyleId>{2D5ABB26-0587-4C30-8999-92F81FD0307C}</a:tableStyleId>
              </a:tblPr>
              <a:tblGrid>
                <a:gridCol w="2346990">
                  <a:extLst>
                    <a:ext uri="{9D8B030D-6E8A-4147-A177-3AD203B41FA5}">
                      <a16:colId xmlns:a16="http://schemas.microsoft.com/office/drawing/2014/main" val="154296407"/>
                    </a:ext>
                  </a:extLst>
                </a:gridCol>
                <a:gridCol w="342900">
                  <a:extLst>
                    <a:ext uri="{9D8B030D-6E8A-4147-A177-3AD203B41FA5}">
                      <a16:colId xmlns:a16="http://schemas.microsoft.com/office/drawing/2014/main" val="195971154"/>
                    </a:ext>
                  </a:extLst>
                </a:gridCol>
                <a:gridCol w="2286000">
                  <a:extLst>
                    <a:ext uri="{9D8B030D-6E8A-4147-A177-3AD203B41FA5}">
                      <a16:colId xmlns:a16="http://schemas.microsoft.com/office/drawing/2014/main" val="1739503525"/>
                    </a:ext>
                  </a:extLst>
                </a:gridCol>
                <a:gridCol w="247650">
                  <a:extLst>
                    <a:ext uri="{9D8B030D-6E8A-4147-A177-3AD203B41FA5}">
                      <a16:colId xmlns:a16="http://schemas.microsoft.com/office/drawing/2014/main" val="2147032167"/>
                    </a:ext>
                  </a:extLst>
                </a:gridCol>
                <a:gridCol w="2450139">
                  <a:extLst>
                    <a:ext uri="{9D8B030D-6E8A-4147-A177-3AD203B41FA5}">
                      <a16:colId xmlns:a16="http://schemas.microsoft.com/office/drawing/2014/main" val="469707062"/>
                    </a:ext>
                  </a:extLst>
                </a:gridCol>
              </a:tblGrid>
              <a:tr h="1005016">
                <a:tc>
                  <a:txBody>
                    <a:bodyPr/>
                    <a:lstStyle/>
                    <a:p>
                      <a:pPr>
                        <a:lnSpc>
                          <a:spcPct val="115000"/>
                        </a:lnSpc>
                        <a:spcAft>
                          <a:spcPts val="600"/>
                        </a:spcAft>
                      </a:pPr>
                      <a:r>
                        <a:rPr lang="en-GB" sz="1300" dirty="0">
                          <a:solidFill>
                            <a:schemeClr val="bg1"/>
                          </a:solidFill>
                          <a:effectLst/>
                        </a:rPr>
                        <a:t>Most people are trustworthy</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a:solidFill>
                            <a:schemeClr val="bg1"/>
                          </a:solidFill>
                          <a:effectLst/>
                        </a:rPr>
                        <a:t>I feel in control of my life</a:t>
                      </a:r>
                    </a:p>
                    <a:p>
                      <a:pPr>
                        <a:lnSpc>
                          <a:spcPct val="115000"/>
                        </a:lnSpc>
                        <a:spcAft>
                          <a:spcPts val="600"/>
                        </a:spcAft>
                      </a:pPr>
                      <a:r>
                        <a:rPr lang="en-GB" sz="1300">
                          <a:solidFill>
                            <a:schemeClr val="bg1"/>
                          </a:solidFill>
                          <a:effectLst/>
                        </a:rPr>
                        <a:t>I’ve been feeling optimistic about my future</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a:solidFill>
                            <a:schemeClr val="bg1"/>
                          </a:solidFill>
                          <a:effectLst/>
                        </a:rPr>
                        <a:t>Overall, I think my neighbourhood is a good place to bring up children</a:t>
                      </a:r>
                    </a:p>
                  </a:txBody>
                  <a:tcPr marL="29721" marR="29721" marT="0" marB="0" anchor="ctr"/>
                </a:tc>
                <a:extLst>
                  <a:ext uri="{0D108BD9-81ED-4DB2-BD59-A6C34878D82A}">
                    <a16:rowId xmlns:a16="http://schemas.microsoft.com/office/drawing/2014/main" val="995092631"/>
                  </a:ext>
                </a:extLst>
              </a:tr>
              <a:tr h="1010862">
                <a:tc>
                  <a:txBody>
                    <a:bodyPr/>
                    <a:lstStyle/>
                    <a:p>
                      <a:pPr>
                        <a:lnSpc>
                          <a:spcPct val="115000"/>
                        </a:lnSpc>
                        <a:spcAft>
                          <a:spcPts val="600"/>
                        </a:spcAft>
                      </a:pPr>
                      <a:r>
                        <a:rPr lang="en-GB" sz="1300">
                          <a:solidFill>
                            <a:schemeClr val="bg1"/>
                          </a:solidFill>
                          <a:effectLst/>
                        </a:rPr>
                        <a:t>The friendships and connections I have with other people mean a lot to me</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a:solidFill>
                            <a:schemeClr val="bg1"/>
                          </a:solidFill>
                          <a:effectLst/>
                        </a:rPr>
                        <a:t>I lead a fulfilling life</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a:solidFill>
                            <a:schemeClr val="bg1"/>
                          </a:solidFill>
                          <a:effectLst/>
                        </a:rPr>
                        <a:t>I enjoy exploring my neighbourhood</a:t>
                      </a:r>
                    </a:p>
                  </a:txBody>
                  <a:tcPr marL="29721" marR="29721" marT="0" marB="0" anchor="ctr"/>
                </a:tc>
                <a:extLst>
                  <a:ext uri="{0D108BD9-81ED-4DB2-BD59-A6C34878D82A}">
                    <a16:rowId xmlns:a16="http://schemas.microsoft.com/office/drawing/2014/main" val="1800940329"/>
                  </a:ext>
                </a:extLst>
              </a:tr>
              <a:tr h="1010862">
                <a:tc>
                  <a:txBody>
                    <a:bodyPr/>
                    <a:lstStyle/>
                    <a:p>
                      <a:pPr>
                        <a:lnSpc>
                          <a:spcPct val="115000"/>
                        </a:lnSpc>
                        <a:spcAft>
                          <a:spcPts val="600"/>
                        </a:spcAft>
                      </a:pPr>
                      <a:r>
                        <a:rPr lang="en-GB" sz="1300">
                          <a:solidFill>
                            <a:schemeClr val="bg1"/>
                          </a:solidFill>
                          <a:effectLst/>
                        </a:rPr>
                        <a:t>There is a group or community which I feel I belong to</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a:solidFill>
                            <a:schemeClr val="bg1"/>
                          </a:solidFill>
                          <a:effectLst/>
                        </a:rPr>
                        <a:t>I like sharing my time with others</a:t>
                      </a:r>
                    </a:p>
                  </a:txBody>
                  <a:tcPr marL="29721" marR="29721" marT="0" marB="0" anchor="ctr"/>
                </a:tc>
                <a:tc>
                  <a:txBody>
                    <a:bodyPr/>
                    <a:lstStyle/>
                    <a:p>
                      <a:pPr>
                        <a:lnSpc>
                          <a:spcPct val="115000"/>
                        </a:lnSpc>
                        <a:spcAft>
                          <a:spcPts val="600"/>
                        </a:spcAft>
                      </a:pPr>
                      <a:endParaRPr lang="en-GB" sz="1300">
                        <a:solidFill>
                          <a:schemeClr val="bg1"/>
                        </a:solidFill>
                        <a:effectLst/>
                      </a:endParaRPr>
                    </a:p>
                  </a:txBody>
                  <a:tcPr marL="29721" marR="29721" marT="0" marB="0" anchor="ctr"/>
                </a:tc>
                <a:tc>
                  <a:txBody>
                    <a:bodyPr/>
                    <a:lstStyle/>
                    <a:p>
                      <a:pPr>
                        <a:lnSpc>
                          <a:spcPct val="115000"/>
                        </a:lnSpc>
                        <a:spcAft>
                          <a:spcPts val="600"/>
                        </a:spcAft>
                      </a:pPr>
                      <a:r>
                        <a:rPr lang="en-GB" sz="1300" dirty="0">
                          <a:solidFill>
                            <a:schemeClr val="bg1"/>
                          </a:solidFill>
                          <a:effectLst/>
                        </a:rPr>
                        <a:t>I want to remain a resident of this neighbourhood for a number of years</a:t>
                      </a:r>
                    </a:p>
                  </a:txBody>
                  <a:tcPr marL="29721" marR="29721" marT="0" marB="0" anchor="ctr"/>
                </a:tc>
                <a:extLst>
                  <a:ext uri="{0D108BD9-81ED-4DB2-BD59-A6C34878D82A}">
                    <a16:rowId xmlns:a16="http://schemas.microsoft.com/office/drawing/2014/main" val="4167380379"/>
                  </a:ext>
                </a:extLst>
              </a:tr>
            </a:tbl>
          </a:graphicData>
        </a:graphic>
      </p:graphicFrame>
      <p:sp>
        <p:nvSpPr>
          <p:cNvPr id="7" name="TextBox 6">
            <a:extLst>
              <a:ext uri="{FF2B5EF4-FFF2-40B4-BE49-F238E27FC236}">
                <a16:creationId xmlns:a16="http://schemas.microsoft.com/office/drawing/2014/main" id="{E7E3FC3C-53BF-81A4-13C2-E51AD3702D4A}"/>
              </a:ext>
            </a:extLst>
          </p:cNvPr>
          <p:cNvSpPr txBox="1"/>
          <p:nvPr/>
        </p:nvSpPr>
        <p:spPr>
          <a:xfrm>
            <a:off x="4128721" y="5995566"/>
            <a:ext cx="739497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C888">
                    <a:lumMod val="20000"/>
                    <a:lumOff val="80000"/>
                  </a:srgbClr>
                </a:solidFill>
                <a:effectLst/>
                <a:uLnTx/>
                <a:uFillTx/>
                <a:latin typeface="Co Text"/>
                <a:ea typeface="+mn-ea"/>
                <a:cs typeface="+mn-cs"/>
              </a:rPr>
              <a:t>Respondents are asked the extent to which they agree with each statement: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C888">
                    <a:lumMod val="20000"/>
                    <a:lumOff val="80000"/>
                  </a:srgbClr>
                </a:solidFill>
                <a:effectLst/>
                <a:uLnTx/>
                <a:uFillTx/>
                <a:latin typeface="Co Text"/>
                <a:ea typeface="+mn-ea"/>
                <a:cs typeface="+mn-cs"/>
              </a:rPr>
              <a:t>Strongly Disagree, Disagree, Neither Agree no Disagree, Agree, Strongly Agree</a:t>
            </a:r>
            <a:endParaRPr kumimoji="0" lang="en-GB" sz="1400" b="0" i="0" u="none" strike="noStrike" kern="1200" cap="none" spc="0" normalizeH="0" baseline="0" noProof="0">
              <a:ln>
                <a:noFill/>
              </a:ln>
              <a:solidFill>
                <a:srgbClr val="FDC888">
                  <a:lumMod val="20000"/>
                  <a:lumOff val="80000"/>
                </a:srgbClr>
              </a:solidFill>
              <a:effectLst/>
              <a:uLnTx/>
              <a:uFillTx/>
              <a:latin typeface="Co Text"/>
              <a:ea typeface="+mn-ea"/>
              <a:cs typeface="+mn-cs"/>
            </a:endParaRPr>
          </a:p>
        </p:txBody>
      </p:sp>
      <p:sp>
        <p:nvSpPr>
          <p:cNvPr id="3" name="Content Placeholder 2">
            <a:extLst>
              <a:ext uri="{FF2B5EF4-FFF2-40B4-BE49-F238E27FC236}">
                <a16:creationId xmlns:a16="http://schemas.microsoft.com/office/drawing/2014/main" id="{1BF45E25-844E-1782-6770-F2E686027BB6}"/>
              </a:ext>
            </a:extLst>
          </p:cNvPr>
          <p:cNvSpPr>
            <a:spLocks noGrp="1"/>
          </p:cNvSpPr>
          <p:nvPr>
            <p:ph idx="1"/>
          </p:nvPr>
        </p:nvSpPr>
        <p:spPr>
          <a:xfrm>
            <a:off x="5993972" y="870835"/>
            <a:ext cx="5328444" cy="418717"/>
          </a:xfrm>
        </p:spPr>
        <p:txBody>
          <a:bodyPr>
            <a:normAutofit/>
          </a:bodyPr>
          <a:lstStyle/>
          <a:p>
            <a:pPr marL="0" indent="0" algn="just">
              <a:buNone/>
            </a:pPr>
            <a:r>
              <a:rPr lang="en-US" sz="1800">
                <a:solidFill>
                  <a:schemeClr val="accent5"/>
                </a:solidFill>
                <a:latin typeface="Aptos" panose="020B0004020202020204" pitchFamily="34" charset="0"/>
              </a:rPr>
              <a:t>The statements that respondents are asked to rate</a:t>
            </a:r>
          </a:p>
        </p:txBody>
      </p:sp>
    </p:spTree>
    <p:extLst>
      <p:ext uri="{BB962C8B-B14F-4D97-AF65-F5344CB8AC3E}">
        <p14:creationId xmlns:p14="http://schemas.microsoft.com/office/powerpoint/2010/main" val="137616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map of a city&#10;&#10;Description automatically generated">
            <a:extLst>
              <a:ext uri="{FF2B5EF4-FFF2-40B4-BE49-F238E27FC236}">
                <a16:creationId xmlns:a16="http://schemas.microsoft.com/office/drawing/2014/main" id="{3DF04FBE-7652-E831-0B9A-C9A711BD74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2" y="0"/>
            <a:ext cx="10016964" cy="6858000"/>
          </a:xfrm>
          <a:prstGeom prst="rect">
            <a:avLst/>
          </a:prstGeom>
        </p:spPr>
      </p:pic>
      <p:sp>
        <p:nvSpPr>
          <p:cNvPr id="8" name="TextBox 7">
            <a:extLst>
              <a:ext uri="{FF2B5EF4-FFF2-40B4-BE49-F238E27FC236}">
                <a16:creationId xmlns:a16="http://schemas.microsoft.com/office/drawing/2014/main" id="{A42A4892-2438-D0F9-490C-EC2566333366}"/>
              </a:ext>
            </a:extLst>
          </p:cNvPr>
          <p:cNvSpPr txBox="1"/>
          <p:nvPr/>
        </p:nvSpPr>
        <p:spPr>
          <a:xfrm>
            <a:off x="10493352" y="1544340"/>
            <a:ext cx="16008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rPr>
              <a:t>Beat Box Location</a:t>
            </a:r>
            <a:endParaRPr kumimoji="0" lang="en-GB"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sp>
        <p:nvSpPr>
          <p:cNvPr id="9" name="Rectangle 8">
            <a:extLst>
              <a:ext uri="{FF2B5EF4-FFF2-40B4-BE49-F238E27FC236}">
                <a16:creationId xmlns:a16="http://schemas.microsoft.com/office/drawing/2014/main" id="{A4C05840-847A-CA98-EC84-BBD1DCDD5803}"/>
              </a:ext>
            </a:extLst>
          </p:cNvPr>
          <p:cNvSpPr/>
          <p:nvPr/>
        </p:nvSpPr>
        <p:spPr>
          <a:xfrm>
            <a:off x="0" y="0"/>
            <a:ext cx="10023066" cy="612742"/>
          </a:xfrm>
          <a:prstGeom prst="rect">
            <a:avLst/>
          </a:prstGeom>
          <a:solidFill>
            <a:srgbClr val="003A44">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ptos" panose="020B0004020202020204" pitchFamily="34" charset="0"/>
                <a:ea typeface="+mn-ea"/>
                <a:cs typeface="+mn-cs"/>
              </a:rPr>
              <a:t>Ipswich - Granular Evidence supporting targeted effort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ptos" panose="020B0004020202020204" pitchFamily="34" charset="0"/>
                <a:ea typeface="+mn-ea"/>
                <a:cs typeface="+mn-cs"/>
              </a:rPr>
              <a:t>Ipswich Players Home Location: Low Health Creation, Physically Inactive, and Low Nature Connection</a:t>
            </a:r>
            <a:endParaRPr kumimoji="0" lang="en-GB" sz="14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sp>
        <p:nvSpPr>
          <p:cNvPr id="10" name="TextBox 9">
            <a:extLst>
              <a:ext uri="{FF2B5EF4-FFF2-40B4-BE49-F238E27FC236}">
                <a16:creationId xmlns:a16="http://schemas.microsoft.com/office/drawing/2014/main" id="{06F9DA43-C0AD-B2F2-2D0E-726A2A0FFB84}"/>
              </a:ext>
            </a:extLst>
          </p:cNvPr>
          <p:cNvSpPr txBox="1"/>
          <p:nvPr/>
        </p:nvSpPr>
        <p:spPr>
          <a:xfrm>
            <a:off x="10884242" y="141164"/>
            <a:ext cx="5375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rPr>
              <a:t>Key</a:t>
            </a:r>
            <a:endParaRPr kumimoji="0" lang="en-GB" sz="18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pic>
        <p:nvPicPr>
          <p:cNvPr id="11" name="Picture 10">
            <a:extLst>
              <a:ext uri="{FF2B5EF4-FFF2-40B4-BE49-F238E27FC236}">
                <a16:creationId xmlns:a16="http://schemas.microsoft.com/office/drawing/2014/main" id="{A13FAD7E-3370-2325-955D-E9A72FCEF8D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6160479"/>
            <a:ext cx="2183479" cy="707886"/>
          </a:xfrm>
          <a:prstGeom prst="rect">
            <a:avLst/>
          </a:prstGeom>
        </p:spPr>
      </p:pic>
      <p:sp>
        <p:nvSpPr>
          <p:cNvPr id="4" name="Oval 3">
            <a:extLst>
              <a:ext uri="{FF2B5EF4-FFF2-40B4-BE49-F238E27FC236}">
                <a16:creationId xmlns:a16="http://schemas.microsoft.com/office/drawing/2014/main" id="{38464ACC-847D-27F9-3271-47E8D3F70233}"/>
              </a:ext>
            </a:extLst>
          </p:cNvPr>
          <p:cNvSpPr/>
          <p:nvPr/>
        </p:nvSpPr>
        <p:spPr>
          <a:xfrm>
            <a:off x="7996465" y="4706548"/>
            <a:ext cx="1766454" cy="17664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3" name="Picture 2">
            <a:extLst>
              <a:ext uri="{FF2B5EF4-FFF2-40B4-BE49-F238E27FC236}">
                <a16:creationId xmlns:a16="http://schemas.microsoft.com/office/drawing/2014/main" id="{C4650B4D-E938-D8B7-11D4-6C2383F72EB1}"/>
              </a:ext>
            </a:extLst>
          </p:cNvPr>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l="18655" r="18005"/>
          <a:stretch/>
        </p:blipFill>
        <p:spPr bwMode="auto">
          <a:xfrm>
            <a:off x="8147551" y="4820584"/>
            <a:ext cx="1464282" cy="1538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7553D0D-0476-3767-15A4-2E83D2C9A057}"/>
              </a:ext>
            </a:extLst>
          </p:cNvPr>
          <p:cNvSpPr txBox="1"/>
          <p:nvPr/>
        </p:nvSpPr>
        <p:spPr>
          <a:xfrm>
            <a:off x="6859725" y="6611778"/>
            <a:ext cx="31534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ptos" panose="020B0004020202020204" pitchFamily="34" charset="0"/>
                <a:ea typeface="+mn-ea"/>
                <a:cs typeface="+mn-cs"/>
              </a:rPr>
              <a:t>OS data © Crown copyright and database right 2023</a:t>
            </a:r>
            <a:endParaRPr kumimoji="0" lang="en-GB" sz="1000" b="0" i="0" u="none" strike="noStrike" kern="1200" cap="none" spc="0" normalizeH="0" baseline="0" noProof="0">
              <a:ln>
                <a:noFill/>
              </a:ln>
              <a:solidFill>
                <a:srgbClr val="FFFFFF"/>
              </a:solidFill>
              <a:effectLst/>
              <a:uLnTx/>
              <a:uFillTx/>
              <a:latin typeface="Aptos" panose="020B0004020202020204" pitchFamily="34" charset="0"/>
              <a:ea typeface="+mn-ea"/>
              <a:cs typeface="+mn-cs"/>
            </a:endParaRPr>
          </a:p>
        </p:txBody>
      </p:sp>
      <p:pic>
        <p:nvPicPr>
          <p:cNvPr id="18" name="Picture 17">
            <a:extLst>
              <a:ext uri="{FF2B5EF4-FFF2-40B4-BE49-F238E27FC236}">
                <a16:creationId xmlns:a16="http://schemas.microsoft.com/office/drawing/2014/main" id="{FF42E44C-F453-F735-5204-EA36C104299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16200000">
            <a:off x="8705999" y="3918603"/>
            <a:ext cx="3325092" cy="311043"/>
          </a:xfrm>
          <a:prstGeom prst="rect">
            <a:avLst/>
          </a:prstGeom>
        </p:spPr>
      </p:pic>
      <p:sp>
        <p:nvSpPr>
          <p:cNvPr id="19" name="TextBox 18">
            <a:extLst>
              <a:ext uri="{FF2B5EF4-FFF2-40B4-BE49-F238E27FC236}">
                <a16:creationId xmlns:a16="http://schemas.microsoft.com/office/drawing/2014/main" id="{39C4BF7E-17F9-200B-AEDA-DC25FDA06CAE}"/>
              </a:ext>
            </a:extLst>
          </p:cNvPr>
          <p:cNvSpPr txBox="1"/>
          <p:nvPr/>
        </p:nvSpPr>
        <p:spPr>
          <a:xfrm>
            <a:off x="10524064" y="2371727"/>
            <a:ext cx="132921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rPr>
              <a:t>Higher density</a:t>
            </a:r>
            <a:endParaRPr kumimoji="0" lang="en-GB"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sp>
        <p:nvSpPr>
          <p:cNvPr id="20" name="TextBox 19">
            <a:extLst>
              <a:ext uri="{FF2B5EF4-FFF2-40B4-BE49-F238E27FC236}">
                <a16:creationId xmlns:a16="http://schemas.microsoft.com/office/drawing/2014/main" id="{41C37625-C4BD-1B1F-FA11-42B8A09661BD}"/>
              </a:ext>
            </a:extLst>
          </p:cNvPr>
          <p:cNvSpPr txBox="1"/>
          <p:nvPr/>
        </p:nvSpPr>
        <p:spPr>
          <a:xfrm>
            <a:off x="10527910" y="5852702"/>
            <a:ext cx="12773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rPr>
              <a:t>Lower density</a:t>
            </a:r>
            <a:endParaRPr kumimoji="0" lang="en-GB" sz="14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sp>
        <p:nvSpPr>
          <p:cNvPr id="12" name="TextBox 11">
            <a:extLst>
              <a:ext uri="{FF2B5EF4-FFF2-40B4-BE49-F238E27FC236}">
                <a16:creationId xmlns:a16="http://schemas.microsoft.com/office/drawing/2014/main" id="{6BD3B7C8-08D0-E7F3-5CA3-D48140B4446A}"/>
              </a:ext>
            </a:extLst>
          </p:cNvPr>
          <p:cNvSpPr txBox="1"/>
          <p:nvPr/>
        </p:nvSpPr>
        <p:spPr>
          <a:xfrm>
            <a:off x="10383403" y="6365557"/>
            <a:ext cx="132446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rPr>
              <a:t>334 players</a:t>
            </a:r>
            <a:endParaRPr kumimoji="0" lang="en-GB" sz="18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pic>
        <p:nvPicPr>
          <p:cNvPr id="31" name="Picture 30">
            <a:extLst>
              <a:ext uri="{FF2B5EF4-FFF2-40B4-BE49-F238E27FC236}">
                <a16:creationId xmlns:a16="http://schemas.microsoft.com/office/drawing/2014/main" id="{638282BD-77D6-DB26-084F-5FA80B0BA83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43789" y="759509"/>
            <a:ext cx="3068043" cy="1445363"/>
          </a:xfrm>
          <a:prstGeom prst="rect">
            <a:avLst/>
          </a:prstGeom>
          <a:ln>
            <a:noFill/>
          </a:ln>
          <a:effectLst>
            <a:outerShdw blurRad="292100" dist="139700" dir="2700000" algn="tl" rotWithShape="0">
              <a:srgbClr val="333333">
                <a:alpha val="65000"/>
              </a:srgbClr>
            </a:outerShdw>
          </a:effectLst>
        </p:spPr>
      </p:pic>
      <p:cxnSp>
        <p:nvCxnSpPr>
          <p:cNvPr id="33" name="Straight Connector 32">
            <a:extLst>
              <a:ext uri="{FF2B5EF4-FFF2-40B4-BE49-F238E27FC236}">
                <a16:creationId xmlns:a16="http://schemas.microsoft.com/office/drawing/2014/main" id="{CAA55993-1D49-C3FE-3417-3493E35F3657}"/>
              </a:ext>
            </a:extLst>
          </p:cNvPr>
          <p:cNvCxnSpPr>
            <a:cxnSpLocks/>
            <a:endCxn id="31" idx="1"/>
          </p:cNvCxnSpPr>
          <p:nvPr/>
        </p:nvCxnSpPr>
        <p:spPr>
          <a:xfrm flipV="1">
            <a:off x="3726172" y="1482191"/>
            <a:ext cx="2817617" cy="289459"/>
          </a:xfrm>
          <a:prstGeom prst="line">
            <a:avLst/>
          </a:prstGeom>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9D70BCEE-E7D9-6A7F-F39D-54B3FC8A19D3}"/>
              </a:ext>
            </a:extLst>
          </p:cNvPr>
          <p:cNvSpPr txBox="1"/>
          <p:nvPr/>
        </p:nvSpPr>
        <p:spPr>
          <a:xfrm>
            <a:off x="7851414" y="726778"/>
            <a:ext cx="157927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A44"/>
                </a:solidFill>
                <a:effectLst/>
                <a:uLnTx/>
                <a:uFillTx/>
                <a:latin typeface="Aptos" panose="020B0004020202020204" pitchFamily="34" charset="0"/>
                <a:ea typeface="+mn-ea"/>
                <a:cs typeface="+mn-cs"/>
              </a:rPr>
              <a:t>Spencer Road</a:t>
            </a:r>
            <a:endParaRPr kumimoji="0" lang="en-GB" sz="1800" b="0" i="0" u="none" strike="noStrike" kern="1200" cap="none" spc="0" normalizeH="0" baseline="0" noProof="0">
              <a:ln>
                <a:noFill/>
              </a:ln>
              <a:solidFill>
                <a:srgbClr val="003A44"/>
              </a:solidFill>
              <a:effectLst/>
              <a:uLnTx/>
              <a:uFillTx/>
              <a:latin typeface="Aptos" panose="020B0004020202020204" pitchFamily="34" charset="0"/>
              <a:ea typeface="+mn-ea"/>
              <a:cs typeface="+mn-cs"/>
            </a:endParaRPr>
          </a:p>
        </p:txBody>
      </p:sp>
      <p:pic>
        <p:nvPicPr>
          <p:cNvPr id="36" name="Picture 35">
            <a:extLst>
              <a:ext uri="{FF2B5EF4-FFF2-40B4-BE49-F238E27FC236}">
                <a16:creationId xmlns:a16="http://schemas.microsoft.com/office/drawing/2014/main" id="{B17B2B56-1E1E-0CD7-FB67-B188966D53E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153" y="2956596"/>
            <a:ext cx="2768828" cy="1467717"/>
          </a:xfrm>
          <a:prstGeom prst="rect">
            <a:avLst/>
          </a:prstGeom>
          <a:ln>
            <a:noFill/>
          </a:ln>
          <a:effectLst>
            <a:outerShdw blurRad="292100" dist="139700" dir="2700000" algn="tl" rotWithShape="0">
              <a:srgbClr val="333333">
                <a:alpha val="65000"/>
              </a:srgbClr>
            </a:outerShdw>
          </a:effectLst>
        </p:spPr>
      </p:pic>
      <p:cxnSp>
        <p:nvCxnSpPr>
          <p:cNvPr id="37" name="Straight Connector 36">
            <a:extLst>
              <a:ext uri="{FF2B5EF4-FFF2-40B4-BE49-F238E27FC236}">
                <a16:creationId xmlns:a16="http://schemas.microsoft.com/office/drawing/2014/main" id="{A2D8EC55-3AF8-D5E2-8062-548380FAB22C}"/>
              </a:ext>
            </a:extLst>
          </p:cNvPr>
          <p:cNvCxnSpPr>
            <a:cxnSpLocks/>
          </p:cNvCxnSpPr>
          <p:nvPr/>
        </p:nvCxnSpPr>
        <p:spPr>
          <a:xfrm flipV="1">
            <a:off x="2765016" y="2782174"/>
            <a:ext cx="278472" cy="174422"/>
          </a:xfrm>
          <a:prstGeom prst="line">
            <a:avLst/>
          </a:prstGeom>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4D2FE1FC-6C84-C84E-5EE4-4DB160AFA2C1}"/>
              </a:ext>
            </a:extLst>
          </p:cNvPr>
          <p:cNvSpPr txBox="1"/>
          <p:nvPr/>
        </p:nvSpPr>
        <p:spPr>
          <a:xfrm>
            <a:off x="-35153" y="2899754"/>
            <a:ext cx="157767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A44"/>
                </a:solidFill>
                <a:effectLst/>
                <a:uLnTx/>
                <a:uFillTx/>
                <a:latin typeface="Aptos" panose="020B0004020202020204" pitchFamily="34" charset="0"/>
                <a:ea typeface="+mn-ea"/>
                <a:cs typeface="+mn-cs"/>
              </a:rPr>
              <a:t>Spinner Close</a:t>
            </a:r>
            <a:endParaRPr kumimoji="0" lang="en-GB" sz="1800" b="0" i="0" u="none" strike="noStrike" kern="1200" cap="none" spc="0" normalizeH="0" baseline="0" noProof="0">
              <a:ln>
                <a:noFill/>
              </a:ln>
              <a:solidFill>
                <a:srgbClr val="003A44"/>
              </a:solidFill>
              <a:effectLst/>
              <a:uLnTx/>
              <a:uFillTx/>
              <a:latin typeface="Aptos" panose="020B0004020202020204" pitchFamily="34" charset="0"/>
              <a:ea typeface="+mn-ea"/>
              <a:cs typeface="+mn-cs"/>
            </a:endParaRPr>
          </a:p>
        </p:txBody>
      </p:sp>
      <p:sp>
        <p:nvSpPr>
          <p:cNvPr id="2" name="TextBox 1">
            <a:extLst>
              <a:ext uri="{FF2B5EF4-FFF2-40B4-BE49-F238E27FC236}">
                <a16:creationId xmlns:a16="http://schemas.microsoft.com/office/drawing/2014/main" id="{2E876F39-2348-63B5-73A1-236B20B9647C}"/>
              </a:ext>
            </a:extLst>
          </p:cNvPr>
          <p:cNvSpPr txBox="1"/>
          <p:nvPr/>
        </p:nvSpPr>
        <p:spPr>
          <a:xfrm>
            <a:off x="222453" y="887352"/>
            <a:ext cx="3068042" cy="1169551"/>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A44"/>
                </a:solidFill>
                <a:effectLst/>
                <a:uLnTx/>
                <a:uFillTx/>
                <a:latin typeface="Aptos" panose="020B0004020202020204" pitchFamily="34" charset="0"/>
                <a:ea typeface="+mn-ea"/>
                <a:cs typeface="+mn-cs"/>
              </a:rPr>
              <a:t>The insight can be used at street/neighbourhood level to understand the intersecting risk factors. Helping evidence need and build on strengths.</a:t>
            </a:r>
          </a:p>
        </p:txBody>
      </p:sp>
      <p:sp>
        <p:nvSpPr>
          <p:cNvPr id="15" name="Oval 14">
            <a:extLst>
              <a:ext uri="{FF2B5EF4-FFF2-40B4-BE49-F238E27FC236}">
                <a16:creationId xmlns:a16="http://schemas.microsoft.com/office/drawing/2014/main" id="{A2B026D7-6508-D394-A805-AF3FFCA9414A}"/>
              </a:ext>
            </a:extLst>
          </p:cNvPr>
          <p:cNvSpPr/>
          <p:nvPr/>
        </p:nvSpPr>
        <p:spPr>
          <a:xfrm>
            <a:off x="10128273" y="1517673"/>
            <a:ext cx="355554" cy="35555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 Text"/>
              <a:ea typeface="+mn-ea"/>
              <a:cs typeface="+mn-cs"/>
            </a:endParaRPr>
          </a:p>
        </p:txBody>
      </p:sp>
      <p:sp>
        <p:nvSpPr>
          <p:cNvPr id="6" name="Oval 5">
            <a:extLst>
              <a:ext uri="{FF2B5EF4-FFF2-40B4-BE49-F238E27FC236}">
                <a16:creationId xmlns:a16="http://schemas.microsoft.com/office/drawing/2014/main" id="{4BED1418-0611-E5DC-61B6-13F59ECCE875}"/>
              </a:ext>
            </a:extLst>
          </p:cNvPr>
          <p:cNvSpPr/>
          <p:nvPr/>
        </p:nvSpPr>
        <p:spPr>
          <a:xfrm>
            <a:off x="10168445" y="1554977"/>
            <a:ext cx="280384" cy="280384"/>
          </a:xfrm>
          <a:prstGeom prst="ellipse">
            <a:avLst/>
          </a:pr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DC888">
                  <a:lumMod val="60000"/>
                  <a:lumOff val="40000"/>
                </a:srgbClr>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012076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2D5143-860C-C14D-3D0A-A2B0E8136D47}"/>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EAF6C76-08F2-C639-D50F-F8CC46351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 Text"/>
              <a:ea typeface="+mn-ea"/>
              <a:cs typeface="+mn-cs"/>
            </a:endParaRPr>
          </a:p>
        </p:txBody>
      </p:sp>
      <p:pic>
        <p:nvPicPr>
          <p:cNvPr id="7" name="Picture 6" descr="A logo with orange dots&#10;&#10;Description automatically generated">
            <a:extLst>
              <a:ext uri="{FF2B5EF4-FFF2-40B4-BE49-F238E27FC236}">
                <a16:creationId xmlns:a16="http://schemas.microsoft.com/office/drawing/2014/main" id="{2458B131-EF4B-0C3B-A35B-034D4F077F9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17326" y="6348478"/>
            <a:ext cx="1571625" cy="509522"/>
          </a:xfrm>
          <a:prstGeom prst="rect">
            <a:avLst/>
          </a:prstGeom>
        </p:spPr>
      </p:pic>
      <p:sp>
        <p:nvSpPr>
          <p:cNvPr id="18" name="Rectangle 17">
            <a:extLst>
              <a:ext uri="{FF2B5EF4-FFF2-40B4-BE49-F238E27FC236}">
                <a16:creationId xmlns:a16="http://schemas.microsoft.com/office/drawing/2014/main" id="{7F15F016-9B55-B825-DD77-61A0D4A0EFFE}"/>
              </a:ext>
            </a:extLst>
          </p:cNvPr>
          <p:cNvSpPr/>
          <p:nvPr/>
        </p:nvSpPr>
        <p:spPr>
          <a:xfrm>
            <a:off x="0" y="0"/>
            <a:ext cx="40386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 Text"/>
              <a:ea typeface="+mn-ea"/>
              <a:cs typeface="+mn-cs"/>
            </a:endParaRPr>
          </a:p>
        </p:txBody>
      </p:sp>
      <p:sp>
        <p:nvSpPr>
          <p:cNvPr id="4" name="Title 3">
            <a:extLst>
              <a:ext uri="{FF2B5EF4-FFF2-40B4-BE49-F238E27FC236}">
                <a16:creationId xmlns:a16="http://schemas.microsoft.com/office/drawing/2014/main" id="{7A65FEB5-8E00-4072-F776-BF36AC6985E9}"/>
              </a:ext>
            </a:extLst>
          </p:cNvPr>
          <p:cNvSpPr>
            <a:spLocks noGrp="1"/>
          </p:cNvSpPr>
          <p:nvPr>
            <p:ph type="title"/>
          </p:nvPr>
        </p:nvSpPr>
        <p:spPr>
          <a:xfrm>
            <a:off x="266807" y="2771774"/>
            <a:ext cx="3569318" cy="1851025"/>
          </a:xfrm>
        </p:spPr>
        <p:txBody>
          <a:bodyPr vert="horz" lIns="91440" tIns="45720" rIns="91440" bIns="45720" rtlCol="0" anchor="ctr">
            <a:normAutofit fontScale="90000"/>
          </a:bodyPr>
          <a:lstStyle/>
          <a:p>
            <a:r>
              <a:rPr lang="en-US" dirty="0">
                <a:solidFill>
                  <a:schemeClr val="bg2"/>
                </a:solidFill>
              </a:rPr>
              <a:t>HCI </a:t>
            </a:r>
            <a:br>
              <a:rPr lang="en-US" dirty="0">
                <a:solidFill>
                  <a:schemeClr val="bg2"/>
                </a:solidFill>
              </a:rPr>
            </a:br>
            <a:r>
              <a:rPr lang="en-US" sz="3100" dirty="0">
                <a:solidFill>
                  <a:schemeClr val="bg2"/>
                </a:solidFill>
              </a:rPr>
              <a:t>Diabetes</a:t>
            </a:r>
            <a:br>
              <a:rPr lang="en-US" sz="3100" dirty="0">
                <a:solidFill>
                  <a:schemeClr val="bg2"/>
                </a:solidFill>
              </a:rPr>
            </a:br>
            <a:br>
              <a:rPr lang="en-US" sz="3100" dirty="0">
                <a:solidFill>
                  <a:schemeClr val="bg2"/>
                </a:solidFill>
              </a:rPr>
            </a:br>
            <a:r>
              <a:rPr lang="en-US" sz="3100" dirty="0">
                <a:solidFill>
                  <a:schemeClr val="bg2"/>
                </a:solidFill>
              </a:rPr>
              <a:t>Aged 50+</a:t>
            </a:r>
          </a:p>
        </p:txBody>
      </p:sp>
      <p:cxnSp>
        <p:nvCxnSpPr>
          <p:cNvPr id="14" name="Straight Connector 13">
            <a:extLst>
              <a:ext uri="{FF2B5EF4-FFF2-40B4-BE49-F238E27FC236}">
                <a16:creationId xmlns:a16="http://schemas.microsoft.com/office/drawing/2014/main" id="{819E6C6F-D5C2-2829-AD78-9C1EC7B3DF4F}"/>
              </a:ext>
            </a:extLst>
          </p:cNvPr>
          <p:cNvCxnSpPr/>
          <p:nvPr/>
        </p:nvCxnSpPr>
        <p:spPr>
          <a:xfrm>
            <a:off x="4562475" y="380111"/>
            <a:ext cx="73247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6E175BEE-74A2-64E5-6A3F-552D45CB39A5}"/>
              </a:ext>
            </a:extLst>
          </p:cNvPr>
          <p:cNvCxnSpPr/>
          <p:nvPr/>
        </p:nvCxnSpPr>
        <p:spPr>
          <a:xfrm>
            <a:off x="4630826" y="6338064"/>
            <a:ext cx="7324725"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27E56D62-399F-80EC-5B08-CD0CF51B6922}"/>
              </a:ext>
            </a:extLst>
          </p:cNvPr>
          <p:cNvSpPr txBox="1"/>
          <p:nvPr/>
        </p:nvSpPr>
        <p:spPr>
          <a:xfrm>
            <a:off x="8334226" y="5933187"/>
            <a:ext cx="28392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A44"/>
                </a:solidFill>
                <a:effectLst/>
                <a:uLnTx/>
                <a:uFillTx/>
                <a:latin typeface="Co Text"/>
                <a:ea typeface="+mn-ea"/>
                <a:cs typeface="+mn-cs"/>
              </a:rPr>
              <a:t>Average Likert Score (1-5)</a:t>
            </a:r>
            <a:endParaRPr kumimoji="0" lang="en-GB" sz="1600" b="0" i="0" u="none" strike="noStrike" kern="1200" cap="none" spc="0" normalizeH="0" baseline="0" noProof="0">
              <a:ln>
                <a:noFill/>
              </a:ln>
              <a:solidFill>
                <a:srgbClr val="003A44"/>
              </a:solidFill>
              <a:effectLst/>
              <a:uLnTx/>
              <a:uFillTx/>
              <a:latin typeface="Co Text"/>
              <a:ea typeface="+mn-ea"/>
              <a:cs typeface="+mn-cs"/>
            </a:endParaRPr>
          </a:p>
        </p:txBody>
      </p:sp>
      <p:graphicFrame>
        <p:nvGraphicFramePr>
          <p:cNvPr id="2" name="Chart 1">
            <a:extLst>
              <a:ext uri="{FF2B5EF4-FFF2-40B4-BE49-F238E27FC236}">
                <a16:creationId xmlns:a16="http://schemas.microsoft.com/office/drawing/2014/main" id="{C00AE50C-69C2-45FC-BC68-6D26CD9FF18C}"/>
              </a:ext>
            </a:extLst>
          </p:cNvPr>
          <p:cNvGraphicFramePr>
            <a:graphicFrameLocks/>
          </p:cNvGraphicFramePr>
          <p:nvPr/>
        </p:nvGraphicFramePr>
        <p:xfrm>
          <a:off x="7172510" y="495424"/>
          <a:ext cx="4943287" cy="550049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FAFF71F6-B03A-2C06-A669-2AE91CECB3AC}"/>
              </a:ext>
            </a:extLst>
          </p:cNvPr>
          <p:cNvCxnSpPr>
            <a:cxnSpLocks/>
          </p:cNvCxnSpPr>
          <p:nvPr/>
        </p:nvCxnSpPr>
        <p:spPr>
          <a:xfrm>
            <a:off x="7591425" y="704849"/>
            <a:ext cx="0" cy="4810126"/>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FC20720B-46D3-46CC-A926-4322E2C1BAFF}"/>
              </a:ext>
            </a:extLst>
          </p:cNvPr>
          <p:cNvGraphicFramePr>
            <a:graphicFrameLocks noGrp="1"/>
          </p:cNvGraphicFramePr>
          <p:nvPr/>
        </p:nvGraphicFramePr>
        <p:xfrm>
          <a:off x="4415055" y="704849"/>
          <a:ext cx="2791648" cy="4645190"/>
        </p:xfrm>
        <a:graphic>
          <a:graphicData uri="http://schemas.openxmlformats.org/drawingml/2006/table">
            <a:tbl>
              <a:tblPr>
                <a:tableStyleId>{2D5ABB26-0587-4C30-8999-92F81FD0307C}</a:tableStyleId>
              </a:tblPr>
              <a:tblGrid>
                <a:gridCol w="2791648">
                  <a:extLst>
                    <a:ext uri="{9D8B030D-6E8A-4147-A177-3AD203B41FA5}">
                      <a16:colId xmlns:a16="http://schemas.microsoft.com/office/drawing/2014/main" val="1843784601"/>
                    </a:ext>
                  </a:extLst>
                </a:gridCol>
              </a:tblGrid>
              <a:tr h="422290">
                <a:tc>
                  <a:txBody>
                    <a:bodyPr/>
                    <a:lstStyle/>
                    <a:p>
                      <a:pPr algn="r" rtl="0" fontAlgn="b"/>
                      <a:r>
                        <a:rPr lang="en-US" sz="1000" u="none" strike="noStrike" dirty="0">
                          <a:effectLst/>
                        </a:rPr>
                        <a:t>The friendships and connections I have with other people mean a lot to me</a:t>
                      </a:r>
                      <a:endParaRPr lang="en-US" sz="1000" b="0" i="0" u="none" strike="noStrike" dirty="0">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142691379"/>
                  </a:ext>
                </a:extLst>
              </a:tr>
              <a:tr h="422290">
                <a:tc>
                  <a:txBody>
                    <a:bodyPr/>
                    <a:lstStyle/>
                    <a:p>
                      <a:pPr algn="r" rtl="0" fontAlgn="b"/>
                      <a:r>
                        <a:rPr lang="en-US" sz="1000" u="none" strike="noStrike">
                          <a:effectLst/>
                        </a:rPr>
                        <a:t>I want to remain a resident of this neighbourhood for a number of years</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59847230"/>
                  </a:ext>
                </a:extLst>
              </a:tr>
              <a:tr h="422290">
                <a:tc>
                  <a:txBody>
                    <a:bodyPr/>
                    <a:lstStyle/>
                    <a:p>
                      <a:pPr algn="r" rtl="0" fontAlgn="b"/>
                      <a:r>
                        <a:rPr lang="en-US" sz="1000" u="none" strike="noStrike">
                          <a:effectLst/>
                        </a:rPr>
                        <a:t>I like sharing my time with others</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228638817"/>
                  </a:ext>
                </a:extLst>
              </a:tr>
              <a:tr h="422290">
                <a:tc>
                  <a:txBody>
                    <a:bodyPr/>
                    <a:lstStyle/>
                    <a:p>
                      <a:pPr algn="r" rtl="0" fontAlgn="b"/>
                      <a:r>
                        <a:rPr lang="en-US" sz="1000" u="none" strike="noStrike">
                          <a:effectLst/>
                        </a:rPr>
                        <a:t>I lead a fulfilling life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4087926431"/>
                  </a:ext>
                </a:extLst>
              </a:tr>
              <a:tr h="422290">
                <a:tc>
                  <a:txBody>
                    <a:bodyPr/>
                    <a:lstStyle/>
                    <a:p>
                      <a:pPr algn="r" rtl="0" fontAlgn="b"/>
                      <a:r>
                        <a:rPr lang="en-US" sz="1000" u="none" strike="noStrike">
                          <a:effectLst/>
                        </a:rPr>
                        <a:t>Overall, I think my neighbourhood is a good place to bring up children</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250189036"/>
                  </a:ext>
                </a:extLst>
              </a:tr>
              <a:tr h="422290">
                <a:tc>
                  <a:txBody>
                    <a:bodyPr/>
                    <a:lstStyle/>
                    <a:p>
                      <a:pPr algn="r" rtl="0" fontAlgn="b"/>
                      <a:r>
                        <a:rPr lang="en-US" sz="1000" u="none" strike="noStrike">
                          <a:effectLst/>
                        </a:rPr>
                        <a:t>I enjoy exploring my neighbourhood</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039438072"/>
                  </a:ext>
                </a:extLst>
              </a:tr>
              <a:tr h="422290">
                <a:tc>
                  <a:txBody>
                    <a:bodyPr/>
                    <a:lstStyle/>
                    <a:p>
                      <a:pPr algn="r" fontAlgn="b"/>
                      <a:r>
                        <a:rPr lang="en-GB" sz="1100" b="1" u="none" strike="noStrike">
                          <a:effectLst/>
                        </a:rPr>
                        <a:t>HCI Index Score</a:t>
                      </a:r>
                      <a:endParaRPr lang="en-GB" sz="1100" b="1" i="0" u="none" strike="noStrike">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1784838294"/>
                  </a:ext>
                </a:extLst>
              </a:tr>
              <a:tr h="422290">
                <a:tc>
                  <a:txBody>
                    <a:bodyPr/>
                    <a:lstStyle/>
                    <a:p>
                      <a:pPr algn="r" rtl="0" fontAlgn="b"/>
                      <a:r>
                        <a:rPr lang="en-US" sz="1000" u="none" strike="noStrike">
                          <a:effectLst/>
                        </a:rPr>
                        <a:t>I feel in control of my life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751094895"/>
                  </a:ext>
                </a:extLst>
              </a:tr>
              <a:tr h="422290">
                <a:tc>
                  <a:txBody>
                    <a:bodyPr/>
                    <a:lstStyle/>
                    <a:p>
                      <a:pPr algn="r" rtl="0" fontAlgn="b"/>
                      <a:r>
                        <a:rPr lang="en-US" sz="1000" u="none" strike="noStrike">
                          <a:effectLst/>
                        </a:rPr>
                        <a:t>I've been feeling optimistic about my future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3913513852"/>
                  </a:ext>
                </a:extLst>
              </a:tr>
              <a:tr h="422290">
                <a:tc>
                  <a:txBody>
                    <a:bodyPr/>
                    <a:lstStyle/>
                    <a:p>
                      <a:pPr algn="r" rtl="0" fontAlgn="b"/>
                      <a:r>
                        <a:rPr lang="en-US" sz="1000" u="none" strike="noStrike">
                          <a:effectLst/>
                        </a:rPr>
                        <a:t>There is a group or community which I feel I belong to</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432944793"/>
                  </a:ext>
                </a:extLst>
              </a:tr>
              <a:tr h="422290">
                <a:tc>
                  <a:txBody>
                    <a:bodyPr/>
                    <a:lstStyle/>
                    <a:p>
                      <a:pPr algn="r" rtl="0" fontAlgn="b"/>
                      <a:r>
                        <a:rPr lang="en-GB" sz="1000" u="none" strike="noStrike" dirty="0">
                          <a:effectLst/>
                        </a:rPr>
                        <a:t>Most people are trustworthy</a:t>
                      </a:r>
                      <a:endParaRPr lang="en-GB" sz="1000" b="0" i="0" u="none" strike="noStrike" dirty="0">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654046243"/>
                  </a:ext>
                </a:extLst>
              </a:tr>
            </a:tbl>
          </a:graphicData>
        </a:graphic>
      </p:graphicFrame>
    </p:spTree>
    <p:extLst>
      <p:ext uri="{BB962C8B-B14F-4D97-AF65-F5344CB8AC3E}">
        <p14:creationId xmlns:p14="http://schemas.microsoft.com/office/powerpoint/2010/main" val="3768923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CE1464-8F4E-1161-4B2B-0435E771D29E}"/>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5E04F28-95DC-2111-EA8D-D04C539D9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 Text"/>
              <a:ea typeface="+mn-ea"/>
              <a:cs typeface="+mn-cs"/>
              <a:sym typeface="Arial"/>
            </a:endParaRPr>
          </a:p>
        </p:txBody>
      </p:sp>
      <p:pic>
        <p:nvPicPr>
          <p:cNvPr id="7" name="Picture 6" descr="A logo with orange dots&#10;&#10;Description automatically generated">
            <a:extLst>
              <a:ext uri="{FF2B5EF4-FFF2-40B4-BE49-F238E27FC236}">
                <a16:creationId xmlns:a16="http://schemas.microsoft.com/office/drawing/2014/main" id="{39F5C29C-9741-B284-8BCB-AD10263F92D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17328" y="6348477"/>
            <a:ext cx="1571625" cy="509523"/>
          </a:xfrm>
          <a:prstGeom prst="rect">
            <a:avLst/>
          </a:prstGeom>
        </p:spPr>
      </p:pic>
      <p:sp>
        <p:nvSpPr>
          <p:cNvPr id="18" name="Rectangle 17">
            <a:extLst>
              <a:ext uri="{FF2B5EF4-FFF2-40B4-BE49-F238E27FC236}">
                <a16:creationId xmlns:a16="http://schemas.microsoft.com/office/drawing/2014/main" id="{69B438BE-7DB7-7C82-F44D-66E5ACC8EE31}"/>
              </a:ext>
            </a:extLst>
          </p:cNvPr>
          <p:cNvSpPr/>
          <p:nvPr/>
        </p:nvSpPr>
        <p:spPr>
          <a:xfrm>
            <a:off x="0" y="0"/>
            <a:ext cx="40386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351" b="0" i="0" u="none" strike="noStrike" kern="1200" cap="none" spc="0" normalizeH="0" baseline="0" noProof="0">
              <a:ln>
                <a:noFill/>
              </a:ln>
              <a:solidFill>
                <a:srgbClr val="003A44"/>
              </a:solidFill>
              <a:effectLst/>
              <a:uLnTx/>
              <a:uFillTx/>
              <a:latin typeface="Co Text"/>
              <a:ea typeface="+mn-ea"/>
              <a:cs typeface="+mn-cs"/>
              <a:sym typeface="Arial"/>
            </a:endParaRPr>
          </a:p>
        </p:txBody>
      </p:sp>
      <p:sp>
        <p:nvSpPr>
          <p:cNvPr id="4" name="Title 3">
            <a:extLst>
              <a:ext uri="{FF2B5EF4-FFF2-40B4-BE49-F238E27FC236}">
                <a16:creationId xmlns:a16="http://schemas.microsoft.com/office/drawing/2014/main" id="{B0872E2B-3EFF-1D5D-B514-C9FAE0E31DC7}"/>
              </a:ext>
            </a:extLst>
          </p:cNvPr>
          <p:cNvSpPr>
            <a:spLocks noGrp="1"/>
          </p:cNvSpPr>
          <p:nvPr>
            <p:ph type="title"/>
          </p:nvPr>
        </p:nvSpPr>
        <p:spPr>
          <a:xfrm>
            <a:off x="123453" y="702946"/>
            <a:ext cx="3569319" cy="1196687"/>
          </a:xfrm>
        </p:spPr>
        <p:txBody>
          <a:bodyPr vert="horz" lIns="91440" tIns="45720" rIns="91440" bIns="4572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dirty="0">
                <a:solidFill>
                  <a:schemeClr val="bg2"/>
                </a:solidFill>
              </a:rPr>
              <a:t>HCI </a:t>
            </a:r>
            <a:br>
              <a:rPr lang="en-US" dirty="0">
                <a:solidFill>
                  <a:schemeClr val="bg2"/>
                </a:solidFill>
              </a:rPr>
            </a:br>
            <a:r>
              <a:rPr lang="en-US" sz="3100" dirty="0">
                <a:solidFill>
                  <a:schemeClr val="bg2"/>
                </a:solidFill>
              </a:rPr>
              <a:t>Intersectionality</a:t>
            </a:r>
          </a:p>
        </p:txBody>
      </p:sp>
      <p:cxnSp>
        <p:nvCxnSpPr>
          <p:cNvPr id="14" name="Straight Connector 13">
            <a:extLst>
              <a:ext uri="{FF2B5EF4-FFF2-40B4-BE49-F238E27FC236}">
                <a16:creationId xmlns:a16="http://schemas.microsoft.com/office/drawing/2014/main" id="{32F5855D-0568-CBDB-A422-0B197DC7EFB4}"/>
              </a:ext>
            </a:extLst>
          </p:cNvPr>
          <p:cNvCxnSpPr/>
          <p:nvPr/>
        </p:nvCxnSpPr>
        <p:spPr>
          <a:xfrm>
            <a:off x="4562476" y="380111"/>
            <a:ext cx="73247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6E7F20B5-223D-583C-12CE-F5F648E4FD12}"/>
              </a:ext>
            </a:extLst>
          </p:cNvPr>
          <p:cNvCxnSpPr/>
          <p:nvPr/>
        </p:nvCxnSpPr>
        <p:spPr>
          <a:xfrm>
            <a:off x="4630827" y="6338064"/>
            <a:ext cx="7324725" cy="0"/>
          </a:xfrm>
          <a:prstGeom prst="line">
            <a:avLst/>
          </a:prstGeom>
        </p:spPr>
        <p:style>
          <a:lnRef idx="2">
            <a:schemeClr val="accent2"/>
          </a:lnRef>
          <a:fillRef idx="0">
            <a:schemeClr val="accent2"/>
          </a:fillRef>
          <a:effectRef idx="1">
            <a:schemeClr val="accent2"/>
          </a:effectRef>
          <a:fontRef idx="minor">
            <a:schemeClr val="tx1"/>
          </a:fontRef>
        </p:style>
      </p:cxnSp>
      <p:sp>
        <p:nvSpPr>
          <p:cNvPr id="23" name="TextBox 22">
            <a:extLst>
              <a:ext uri="{FF2B5EF4-FFF2-40B4-BE49-F238E27FC236}">
                <a16:creationId xmlns:a16="http://schemas.microsoft.com/office/drawing/2014/main" id="{00D32171-62AC-3462-9C70-DC548A833128}"/>
              </a:ext>
            </a:extLst>
          </p:cNvPr>
          <p:cNvSpPr txBox="1"/>
          <p:nvPr/>
        </p:nvSpPr>
        <p:spPr>
          <a:xfrm>
            <a:off x="4630825" y="5610022"/>
            <a:ext cx="2468535" cy="646331"/>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F47921"/>
                </a:solidFill>
                <a:effectLst/>
                <a:uLnTx/>
                <a:uFillTx/>
                <a:latin typeface="Aptos" panose="020B0004020202020204" pitchFamily="34" charset="0"/>
                <a:ea typeface="+mn-ea"/>
                <a:cs typeface="+mn-cs"/>
                <a:sym typeface="Arial"/>
              </a:rPr>
              <a:t>Responses (n):</a:t>
            </a: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F47921"/>
                </a:solidFill>
                <a:effectLst/>
                <a:uLnTx/>
                <a:uFillTx/>
                <a:latin typeface="Aptos" panose="020B0004020202020204" pitchFamily="34" charset="0"/>
                <a:ea typeface="+mn-ea"/>
                <a:cs typeface="+mn-cs"/>
                <a:sym typeface="Arial"/>
              </a:rPr>
              <a:t>Average 	22,349</a:t>
            </a:r>
          </a:p>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1200" cap="none" spc="0" normalizeH="0" baseline="0" noProof="0">
                <a:ln>
                  <a:noFill/>
                </a:ln>
                <a:solidFill>
                  <a:srgbClr val="F47921"/>
                </a:solidFill>
                <a:effectLst/>
                <a:uLnTx/>
                <a:uFillTx/>
                <a:latin typeface="Aptos" panose="020B0004020202020204" pitchFamily="34" charset="0"/>
                <a:ea typeface="+mn-ea"/>
                <a:cs typeface="+mn-cs"/>
                <a:sym typeface="Arial"/>
              </a:rPr>
              <a:t>Intersection   	288</a:t>
            </a:r>
            <a:endParaRPr kumimoji="0" lang="en-GB" sz="1200" b="0" i="0" u="none" strike="noStrike" kern="1200" cap="none" spc="0" normalizeH="0" baseline="0" noProof="0">
              <a:ln>
                <a:noFill/>
              </a:ln>
              <a:solidFill>
                <a:srgbClr val="F47921"/>
              </a:solidFill>
              <a:effectLst/>
              <a:uLnTx/>
              <a:uFillTx/>
              <a:latin typeface="Aptos" panose="020B0004020202020204" pitchFamily="34" charset="0"/>
              <a:ea typeface="+mn-ea"/>
              <a:cs typeface="+mn-cs"/>
              <a:sym typeface="Arial"/>
            </a:endParaRPr>
          </a:p>
        </p:txBody>
      </p:sp>
      <p:graphicFrame>
        <p:nvGraphicFramePr>
          <p:cNvPr id="3" name="Chart 2">
            <a:extLst>
              <a:ext uri="{FF2B5EF4-FFF2-40B4-BE49-F238E27FC236}">
                <a16:creationId xmlns:a16="http://schemas.microsoft.com/office/drawing/2014/main" id="{62288D28-3399-433C-86E9-635E32DC312C}"/>
              </a:ext>
            </a:extLst>
          </p:cNvPr>
          <p:cNvGraphicFramePr>
            <a:graphicFrameLocks/>
          </p:cNvGraphicFramePr>
          <p:nvPr/>
        </p:nvGraphicFramePr>
        <p:xfrm>
          <a:off x="7172513" y="519934"/>
          <a:ext cx="4943287" cy="5500495"/>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a:extLst>
              <a:ext uri="{FF2B5EF4-FFF2-40B4-BE49-F238E27FC236}">
                <a16:creationId xmlns:a16="http://schemas.microsoft.com/office/drawing/2014/main" id="{C1638484-B36B-3B17-242E-E261D17DD732}"/>
              </a:ext>
            </a:extLst>
          </p:cNvPr>
          <p:cNvSpPr txBox="1"/>
          <p:nvPr/>
        </p:nvSpPr>
        <p:spPr>
          <a:xfrm>
            <a:off x="8334227" y="5933187"/>
            <a:ext cx="3552975"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1200" cap="none" spc="0" normalizeH="0" baseline="0" noProof="0" dirty="0">
                <a:ln>
                  <a:noFill/>
                </a:ln>
                <a:solidFill>
                  <a:srgbClr val="003A44"/>
                </a:solidFill>
                <a:effectLst/>
                <a:uLnTx/>
                <a:uFillTx/>
                <a:latin typeface="Co Text"/>
                <a:ea typeface="+mn-ea"/>
                <a:cs typeface="+mn-cs"/>
                <a:sym typeface="Arial"/>
              </a:rPr>
              <a:t>Average Likert Score (1-5)</a:t>
            </a:r>
            <a:endParaRPr kumimoji="0" lang="en-GB" sz="1600" b="0" i="0" u="none" strike="noStrike" kern="1200" cap="none" spc="0" normalizeH="0" baseline="0" noProof="0" dirty="0">
              <a:ln>
                <a:noFill/>
              </a:ln>
              <a:solidFill>
                <a:srgbClr val="003A44"/>
              </a:solidFill>
              <a:effectLst/>
              <a:uLnTx/>
              <a:uFillTx/>
              <a:latin typeface="Co Text"/>
              <a:ea typeface="+mn-ea"/>
              <a:cs typeface="+mn-cs"/>
              <a:sym typeface="Arial"/>
            </a:endParaRPr>
          </a:p>
        </p:txBody>
      </p:sp>
      <p:graphicFrame>
        <p:nvGraphicFramePr>
          <p:cNvPr id="12" name="Table 11">
            <a:extLst>
              <a:ext uri="{FF2B5EF4-FFF2-40B4-BE49-F238E27FC236}">
                <a16:creationId xmlns:a16="http://schemas.microsoft.com/office/drawing/2014/main" id="{EFD44EF6-CAA2-A9A8-0E17-543FD31619F7}"/>
              </a:ext>
            </a:extLst>
          </p:cNvPr>
          <p:cNvGraphicFramePr>
            <a:graphicFrameLocks noGrp="1"/>
          </p:cNvGraphicFramePr>
          <p:nvPr/>
        </p:nvGraphicFramePr>
        <p:xfrm>
          <a:off x="4415055" y="704850"/>
          <a:ext cx="2791648" cy="4645201"/>
        </p:xfrm>
        <a:graphic>
          <a:graphicData uri="http://schemas.openxmlformats.org/drawingml/2006/table">
            <a:tbl>
              <a:tblPr>
                <a:tableStyleId>{2D5ABB26-0587-4C30-8999-92F81FD0307C}</a:tableStyleId>
              </a:tblPr>
              <a:tblGrid>
                <a:gridCol w="2791648">
                  <a:extLst>
                    <a:ext uri="{9D8B030D-6E8A-4147-A177-3AD203B41FA5}">
                      <a16:colId xmlns:a16="http://schemas.microsoft.com/office/drawing/2014/main" val="1843784601"/>
                    </a:ext>
                  </a:extLst>
                </a:gridCol>
              </a:tblGrid>
              <a:tr h="422291">
                <a:tc>
                  <a:txBody>
                    <a:bodyPr/>
                    <a:lstStyle/>
                    <a:p>
                      <a:pPr algn="r" rtl="0" fontAlgn="b"/>
                      <a:r>
                        <a:rPr lang="en-US" sz="1100" u="none" strike="noStrike">
                          <a:effectLst/>
                        </a:rPr>
                        <a:t>The friendships and connections I have with other people mean a lot to me</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2142691379"/>
                  </a:ext>
                </a:extLst>
              </a:tr>
              <a:tr h="422291">
                <a:tc>
                  <a:txBody>
                    <a:bodyPr/>
                    <a:lstStyle/>
                    <a:p>
                      <a:pPr algn="r" rtl="0" fontAlgn="b"/>
                      <a:r>
                        <a:rPr lang="en-US" sz="1100" u="none" strike="noStrike">
                          <a:effectLst/>
                        </a:rPr>
                        <a:t>I want to remain a resident of this neighbourhood for a number of years</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159847230"/>
                  </a:ext>
                </a:extLst>
              </a:tr>
              <a:tr h="422291">
                <a:tc>
                  <a:txBody>
                    <a:bodyPr/>
                    <a:lstStyle/>
                    <a:p>
                      <a:pPr algn="r" rtl="0" fontAlgn="b"/>
                      <a:r>
                        <a:rPr lang="en-US" sz="1100" u="none" strike="noStrike">
                          <a:effectLst/>
                        </a:rPr>
                        <a:t>I like sharing my time with others</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1228638817"/>
                  </a:ext>
                </a:extLst>
              </a:tr>
              <a:tr h="422291">
                <a:tc>
                  <a:txBody>
                    <a:bodyPr/>
                    <a:lstStyle/>
                    <a:p>
                      <a:pPr algn="r" rtl="0" fontAlgn="b"/>
                      <a:r>
                        <a:rPr lang="en-US" sz="1100" u="none" strike="noStrike">
                          <a:effectLst/>
                        </a:rPr>
                        <a:t>I lead a fulfilling life</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4087926431"/>
                  </a:ext>
                </a:extLst>
              </a:tr>
              <a:tr h="422291">
                <a:tc>
                  <a:txBody>
                    <a:bodyPr/>
                    <a:lstStyle/>
                    <a:p>
                      <a:pPr algn="r" rtl="0" fontAlgn="b"/>
                      <a:r>
                        <a:rPr lang="en-US" sz="1100" u="none" strike="noStrike">
                          <a:effectLst/>
                        </a:rPr>
                        <a:t>Overall, I think my neighbourhood is a good place to bring up children</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2250189036"/>
                  </a:ext>
                </a:extLst>
              </a:tr>
              <a:tr h="422291">
                <a:tc>
                  <a:txBody>
                    <a:bodyPr/>
                    <a:lstStyle/>
                    <a:p>
                      <a:pPr algn="r" rtl="0" fontAlgn="b"/>
                      <a:r>
                        <a:rPr lang="en-US" sz="1100" u="none" strike="noStrike">
                          <a:effectLst/>
                        </a:rPr>
                        <a:t>I enjoy exploring my neighbourhood</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2039438072"/>
                  </a:ext>
                </a:extLst>
              </a:tr>
              <a:tr h="422291">
                <a:tc>
                  <a:txBody>
                    <a:bodyPr/>
                    <a:lstStyle/>
                    <a:p>
                      <a:pPr algn="r" fontAlgn="b"/>
                      <a:r>
                        <a:rPr lang="en-GB" sz="1100" b="1" u="none" strike="noStrike">
                          <a:effectLst/>
                        </a:rPr>
                        <a:t>HCI Index Score</a:t>
                      </a:r>
                      <a:endParaRPr lang="en-GB" sz="1100" b="1" i="0" u="none" strike="noStrike">
                        <a:solidFill>
                          <a:srgbClr val="000000"/>
                        </a:solidFill>
                        <a:effectLst/>
                        <a:latin typeface="Aptos Narrow" panose="020B0004020202020204" pitchFamily="34" charset="0"/>
                      </a:endParaRPr>
                    </a:p>
                  </a:txBody>
                  <a:tcPr marL="6351" marR="6351" marT="6351" marB="0" anchor="ctr"/>
                </a:tc>
                <a:extLst>
                  <a:ext uri="{0D108BD9-81ED-4DB2-BD59-A6C34878D82A}">
                    <a16:rowId xmlns:a16="http://schemas.microsoft.com/office/drawing/2014/main" val="1784838294"/>
                  </a:ext>
                </a:extLst>
              </a:tr>
              <a:tr h="422291">
                <a:tc>
                  <a:txBody>
                    <a:bodyPr/>
                    <a:lstStyle/>
                    <a:p>
                      <a:pPr algn="r" rtl="0" fontAlgn="b"/>
                      <a:r>
                        <a:rPr lang="en-US" sz="1100" u="none" strike="noStrike">
                          <a:effectLst/>
                        </a:rPr>
                        <a:t>I feel in control of my life</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751094895"/>
                  </a:ext>
                </a:extLst>
              </a:tr>
              <a:tr h="422291">
                <a:tc>
                  <a:txBody>
                    <a:bodyPr/>
                    <a:lstStyle/>
                    <a:p>
                      <a:pPr algn="r" rtl="0" fontAlgn="b"/>
                      <a:r>
                        <a:rPr lang="en-US" sz="1100" u="none" strike="noStrike">
                          <a:effectLst/>
                        </a:rPr>
                        <a:t>I've been feeling optimistic about my future</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3913513852"/>
                  </a:ext>
                </a:extLst>
              </a:tr>
              <a:tr h="422291">
                <a:tc>
                  <a:txBody>
                    <a:bodyPr/>
                    <a:lstStyle/>
                    <a:p>
                      <a:pPr algn="r" rtl="0" fontAlgn="b"/>
                      <a:r>
                        <a:rPr lang="en-US" sz="1100" u="none" strike="noStrike">
                          <a:effectLst/>
                        </a:rPr>
                        <a:t>There is a group or community which I feel I belong to</a:t>
                      </a:r>
                      <a:endParaRPr lang="en-US"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1432944793"/>
                  </a:ext>
                </a:extLst>
              </a:tr>
              <a:tr h="422291">
                <a:tc>
                  <a:txBody>
                    <a:bodyPr/>
                    <a:lstStyle/>
                    <a:p>
                      <a:pPr algn="r" rtl="0" fontAlgn="b"/>
                      <a:r>
                        <a:rPr lang="en-GB" sz="1100" u="none" strike="noStrike">
                          <a:effectLst/>
                        </a:rPr>
                        <a:t>Most people are trustworthy</a:t>
                      </a:r>
                      <a:endParaRPr lang="en-GB" sz="1100" b="0" i="0" u="none" strike="noStrike">
                        <a:solidFill>
                          <a:srgbClr val="004851"/>
                        </a:solidFill>
                        <a:effectLst/>
                        <a:latin typeface="Proxima Nova Rg" panose="02000506030000020004" pitchFamily="50" charset="0"/>
                      </a:endParaRPr>
                    </a:p>
                  </a:txBody>
                  <a:tcPr marL="6351" marR="6351" marT="6351" marB="0" anchor="ctr"/>
                </a:tc>
                <a:extLst>
                  <a:ext uri="{0D108BD9-81ED-4DB2-BD59-A6C34878D82A}">
                    <a16:rowId xmlns:a16="http://schemas.microsoft.com/office/drawing/2014/main" val="1654046243"/>
                  </a:ext>
                </a:extLst>
              </a:tr>
            </a:tbl>
          </a:graphicData>
        </a:graphic>
      </p:graphicFrame>
      <p:cxnSp>
        <p:nvCxnSpPr>
          <p:cNvPr id="5" name="Straight Connector 4">
            <a:extLst>
              <a:ext uri="{FF2B5EF4-FFF2-40B4-BE49-F238E27FC236}">
                <a16:creationId xmlns:a16="http://schemas.microsoft.com/office/drawing/2014/main" id="{E9010E36-304B-3B5A-E3AE-43B661BD069C}"/>
              </a:ext>
            </a:extLst>
          </p:cNvPr>
          <p:cNvCxnSpPr>
            <a:cxnSpLocks/>
          </p:cNvCxnSpPr>
          <p:nvPr/>
        </p:nvCxnSpPr>
        <p:spPr>
          <a:xfrm>
            <a:off x="7591425" y="704850"/>
            <a:ext cx="0" cy="4810127"/>
          </a:xfrm>
          <a:prstGeom prst="line">
            <a:avLst/>
          </a:prstGeom>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7417C371-FFE3-A7B1-0C53-0B9A0A357350}"/>
              </a:ext>
            </a:extLst>
          </p:cNvPr>
          <p:cNvSpPr txBox="1"/>
          <p:nvPr/>
        </p:nvSpPr>
        <p:spPr>
          <a:xfrm>
            <a:off x="7583159" y="900046"/>
            <a:ext cx="2549768" cy="52322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rgbClr val="003A44"/>
                </a:solidFill>
                <a:effectLst/>
                <a:uLnTx/>
                <a:uFillTx/>
                <a:latin typeface="Co Text"/>
                <a:ea typeface="+mn-ea"/>
                <a:cs typeface="+mn-cs"/>
                <a:sym typeface="Arial"/>
              </a:rPr>
              <a:t>There is a wide gap for the intersectionality group.</a:t>
            </a:r>
            <a:endParaRPr kumimoji="0" lang="en-GB" sz="1400" b="0" i="0" u="none" strike="noStrike" kern="1200" cap="none" spc="0" normalizeH="0" baseline="0" noProof="0" dirty="0">
              <a:ln>
                <a:noFill/>
              </a:ln>
              <a:solidFill>
                <a:srgbClr val="003A44"/>
              </a:solidFill>
              <a:effectLst/>
              <a:uLnTx/>
              <a:uFillTx/>
              <a:latin typeface="Co Text"/>
              <a:ea typeface="+mn-ea"/>
              <a:cs typeface="+mn-cs"/>
              <a:sym typeface="Arial"/>
            </a:endParaRPr>
          </a:p>
        </p:txBody>
      </p:sp>
      <p:sp>
        <p:nvSpPr>
          <p:cNvPr id="6" name="TextBox 5">
            <a:extLst>
              <a:ext uri="{FF2B5EF4-FFF2-40B4-BE49-F238E27FC236}">
                <a16:creationId xmlns:a16="http://schemas.microsoft.com/office/drawing/2014/main" id="{D6F28075-E5C0-0F98-8AF3-AC0F2E93F942}"/>
              </a:ext>
            </a:extLst>
          </p:cNvPr>
          <p:cNvSpPr txBox="1"/>
          <p:nvPr/>
        </p:nvSpPr>
        <p:spPr>
          <a:xfrm>
            <a:off x="10755793" y="2402026"/>
            <a:ext cx="1331851" cy="70788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US" sz="1000" b="0" i="0" u="none" strike="noStrike" kern="1200" cap="none" spc="0" normalizeH="0" baseline="0" noProof="0" dirty="0">
                <a:ln>
                  <a:noFill/>
                </a:ln>
                <a:solidFill>
                  <a:srgbClr val="003A44"/>
                </a:solidFill>
                <a:effectLst/>
                <a:uLnTx/>
                <a:uFillTx/>
                <a:latin typeface="Co Text"/>
                <a:ea typeface="+mn-ea"/>
                <a:cs typeface="+mn-cs"/>
                <a:sym typeface="Arial"/>
              </a:rPr>
              <a:t>The gap is even greater for good place to bring up children</a:t>
            </a:r>
            <a:endParaRPr kumimoji="0" lang="en-GB" sz="1000" b="0" i="0" u="none" strike="noStrike" kern="1200" cap="none" spc="0" normalizeH="0" baseline="0" noProof="0" dirty="0">
              <a:ln>
                <a:noFill/>
              </a:ln>
              <a:solidFill>
                <a:srgbClr val="003A44"/>
              </a:solidFill>
              <a:effectLst/>
              <a:uLnTx/>
              <a:uFillTx/>
              <a:latin typeface="Co Text"/>
              <a:ea typeface="+mn-ea"/>
              <a:cs typeface="+mn-cs"/>
              <a:sym typeface="Arial"/>
            </a:endParaRPr>
          </a:p>
        </p:txBody>
      </p:sp>
      <p:sp>
        <p:nvSpPr>
          <p:cNvPr id="9" name="Arrow: Right 8">
            <a:extLst>
              <a:ext uri="{FF2B5EF4-FFF2-40B4-BE49-F238E27FC236}">
                <a16:creationId xmlns:a16="http://schemas.microsoft.com/office/drawing/2014/main" id="{89C83743-5152-17FD-CDAE-41C2F2A98A12}"/>
              </a:ext>
            </a:extLst>
          </p:cNvPr>
          <p:cNvSpPr/>
          <p:nvPr/>
        </p:nvSpPr>
        <p:spPr>
          <a:xfrm rot="10800000">
            <a:off x="10469087" y="2586837"/>
            <a:ext cx="256247" cy="184939"/>
          </a:xfrm>
          <a:prstGeom prst="right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GB" sz="1351" b="0" i="0" u="none" strike="noStrike" kern="1200" cap="none" spc="0" normalizeH="0" baseline="0" noProof="0">
              <a:ln>
                <a:noFill/>
              </a:ln>
              <a:solidFill>
                <a:srgbClr val="003A44"/>
              </a:solidFill>
              <a:effectLst/>
              <a:uLnTx/>
              <a:uFillTx/>
              <a:latin typeface="Co Text"/>
              <a:ea typeface="+mn-ea"/>
              <a:cs typeface="+mn-cs"/>
              <a:sym typeface="Arial"/>
            </a:endParaRPr>
          </a:p>
        </p:txBody>
      </p:sp>
      <p:sp>
        <p:nvSpPr>
          <p:cNvPr id="8" name="Content Placeholder 4">
            <a:extLst>
              <a:ext uri="{FF2B5EF4-FFF2-40B4-BE49-F238E27FC236}">
                <a16:creationId xmlns:a16="http://schemas.microsoft.com/office/drawing/2014/main" id="{A7BCFFB6-EBC1-BDAE-815A-519D9A8678A6}"/>
              </a:ext>
            </a:extLst>
          </p:cNvPr>
          <p:cNvSpPr txBox="1">
            <a:spLocks/>
          </p:cNvSpPr>
          <p:nvPr/>
        </p:nvSpPr>
        <p:spPr>
          <a:xfrm>
            <a:off x="230813" y="2282256"/>
            <a:ext cx="3385692" cy="3483547"/>
          </a:xfrm>
          <a:prstGeom prst="rect">
            <a:avLst/>
          </a:prstGeom>
        </p:spPr>
        <p:txBody>
          <a:bodyPr vert="horz" lIns="91440" tIns="45720" rIns="91440" bIns="45720" rtlCol="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1200" cap="none" spc="0" normalizeH="0" baseline="0" noProof="0" dirty="0">
                <a:ln>
                  <a:noFill/>
                </a:ln>
                <a:solidFill>
                  <a:srgbClr val="FDC888">
                    <a:lumMod val="75000"/>
                  </a:srgbClr>
                </a:solidFill>
                <a:effectLst/>
                <a:uLnTx/>
                <a:uFillTx/>
                <a:latin typeface="Co Text"/>
                <a:ea typeface="+mn-ea"/>
                <a:cs typeface="+mn-cs"/>
                <a:sym typeface="Arial"/>
              </a:rPr>
              <a:t>The group represents people who are all of these;</a:t>
            </a:r>
          </a:p>
          <a:p>
            <a:pPr marL="380990" marR="0" lvl="0" indent="-380990"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DC888">
                    <a:lumMod val="75000"/>
                  </a:srgbClr>
                </a:solidFill>
                <a:effectLst/>
                <a:uLnTx/>
                <a:uFillTx/>
                <a:latin typeface="Co Text"/>
                <a:ea typeface="+mn-ea"/>
                <a:cs typeface="+mn-cs"/>
                <a:sym typeface="Arial"/>
              </a:rPr>
              <a:t>Female</a:t>
            </a:r>
          </a:p>
          <a:p>
            <a:pPr marL="380990" marR="0" lvl="0" indent="-380990"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DC888">
                    <a:lumMod val="75000"/>
                  </a:srgbClr>
                </a:solidFill>
                <a:effectLst/>
                <a:uLnTx/>
                <a:uFillTx/>
                <a:latin typeface="Co Text"/>
                <a:ea typeface="+mn-ea"/>
                <a:cs typeface="+mn-cs"/>
                <a:sym typeface="Arial"/>
              </a:rPr>
              <a:t>Long-term limiting Health condition or Disability</a:t>
            </a:r>
          </a:p>
          <a:p>
            <a:pPr marL="380990" marR="0" lvl="0" indent="-380990" algn="l" defTabSz="914377"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FDC888">
                    <a:lumMod val="75000"/>
                  </a:srgbClr>
                </a:solidFill>
                <a:effectLst/>
                <a:uLnTx/>
                <a:uFillTx/>
                <a:latin typeface="Co Text"/>
                <a:ea typeface="+mn-ea"/>
                <a:cs typeface="+mn-cs"/>
                <a:sym typeface="Arial"/>
              </a:rPr>
              <a:t>Living in the most deprived quintile.</a:t>
            </a:r>
            <a:endParaRPr kumimoji="0" lang="en-GB" sz="2000" b="0" i="0" u="none" strike="noStrike" kern="1200" cap="none" spc="0" normalizeH="0" baseline="0" noProof="0" dirty="0">
              <a:ln>
                <a:noFill/>
              </a:ln>
              <a:solidFill>
                <a:srgbClr val="FDC888">
                  <a:lumMod val="20000"/>
                  <a:lumOff val="80000"/>
                </a:srgbClr>
              </a:solidFill>
              <a:effectLst/>
              <a:uLnTx/>
              <a:uFillTx/>
              <a:latin typeface="Co Text"/>
              <a:ea typeface="+mn-ea"/>
              <a:cs typeface="+mn-cs"/>
              <a:sym typeface="Arial"/>
            </a:endParaRPr>
          </a:p>
        </p:txBody>
      </p:sp>
      <p:sp>
        <p:nvSpPr>
          <p:cNvPr id="10" name="Google Shape;95;p16">
            <a:extLst>
              <a:ext uri="{FF2B5EF4-FFF2-40B4-BE49-F238E27FC236}">
                <a16:creationId xmlns:a16="http://schemas.microsoft.com/office/drawing/2014/main" id="{5C97AF9D-F36F-C483-B6FD-8A1D6EBEF547}"/>
              </a:ext>
            </a:extLst>
          </p:cNvPr>
          <p:cNvSpPr txBox="1"/>
          <p:nvPr/>
        </p:nvSpPr>
        <p:spPr>
          <a:xfrm>
            <a:off x="97144" y="6205538"/>
            <a:ext cx="1704683" cy="544703"/>
          </a:xfrm>
          <a:prstGeom prst="rect">
            <a:avLst/>
          </a:prstGeom>
          <a:noFill/>
          <a:ln>
            <a:noFill/>
          </a:ln>
        </p:spPr>
        <p:txBody>
          <a:bodyPr spcFirstLastPara="1" wrap="square" lIns="121900" tIns="60933" rIns="121900" bIns="60933" anchor="t" anchorCtr="0">
            <a:normAutofit/>
          </a:bodyPr>
          <a:lstStyle/>
          <a:p>
            <a:pPr marL="0" marR="0" lvl="0" indent="0" algn="l" defTabSz="1219170" rtl="0" eaLnBrk="1" fontAlgn="auto" latinLnBrk="0" hangingPunct="1">
              <a:lnSpc>
                <a:spcPct val="80000"/>
              </a:lnSpc>
              <a:spcBef>
                <a:spcPts val="0"/>
              </a:spcBef>
              <a:spcAft>
                <a:spcPts val="0"/>
              </a:spcAft>
              <a:buClr>
                <a:srgbClr val="000000"/>
              </a:buClr>
              <a:buSzTx/>
              <a:buFontTx/>
              <a:buNone/>
              <a:tabLst/>
              <a:defRPr/>
            </a:pPr>
            <a:r>
              <a:rPr kumimoji="0" lang="en" sz="1467" b="0" i="0" u="none" strike="noStrike" kern="0" cap="none" spc="0" normalizeH="0" baseline="0" noProof="0" dirty="0">
                <a:ln>
                  <a:noFill/>
                </a:ln>
                <a:solidFill>
                  <a:srgbClr val="FDC888"/>
                </a:solidFill>
                <a:effectLst/>
                <a:uLnTx/>
                <a:uFillTx/>
                <a:latin typeface="ABeeZee"/>
                <a:ea typeface="ABeeZee"/>
                <a:cs typeface="ABeeZee"/>
                <a:sym typeface="ABeeZee"/>
              </a:rPr>
              <a:t>#Walk21Tirana</a:t>
            </a:r>
            <a:endParaRPr kumimoji="0" sz="1467" b="0" i="0" u="none" strike="noStrike" kern="0" cap="none" spc="0" normalizeH="0" baseline="0" noProof="0" dirty="0">
              <a:ln>
                <a:noFill/>
              </a:ln>
              <a:solidFill>
                <a:srgbClr val="FDC888"/>
              </a:solidFill>
              <a:effectLst/>
              <a:uLnTx/>
              <a:uFillTx/>
              <a:latin typeface="ABeeZee"/>
              <a:ea typeface="ABeeZee"/>
              <a:cs typeface="ABeeZee"/>
              <a:sym typeface="ABeeZee"/>
            </a:endParaRPr>
          </a:p>
          <a:p>
            <a:pPr marL="0" marR="0" lvl="0" indent="0" algn="l" defTabSz="1219170" rtl="0" eaLnBrk="1" fontAlgn="auto" latinLnBrk="0" hangingPunct="1">
              <a:lnSpc>
                <a:spcPct val="80000"/>
              </a:lnSpc>
              <a:spcBef>
                <a:spcPts val="0"/>
              </a:spcBef>
              <a:spcAft>
                <a:spcPts val="0"/>
              </a:spcAft>
              <a:buClr>
                <a:srgbClr val="000000"/>
              </a:buClr>
              <a:buSzTx/>
              <a:buFontTx/>
              <a:buNone/>
              <a:tabLst/>
              <a:defRPr/>
            </a:pPr>
            <a:r>
              <a:rPr kumimoji="0" lang="en" sz="1467" b="0" i="0" u="none" strike="noStrike" kern="0" cap="none" spc="0" normalizeH="0" baseline="0" noProof="0" dirty="0">
                <a:ln>
                  <a:noFill/>
                </a:ln>
                <a:solidFill>
                  <a:srgbClr val="FDC888"/>
                </a:solidFill>
                <a:effectLst/>
                <a:uLnTx/>
                <a:uFillTx/>
                <a:latin typeface="ABeeZee"/>
                <a:ea typeface="ABeeZee"/>
                <a:cs typeface="ABeeZee"/>
                <a:sym typeface="ABeeZee"/>
              </a:rPr>
              <a:t>#Time4Walking</a:t>
            </a:r>
            <a:endParaRPr kumimoji="0" sz="1467" b="0" i="0" u="none" strike="noStrike" kern="0" cap="none" spc="0" normalizeH="0" baseline="0" noProof="0" dirty="0">
              <a:ln>
                <a:noFill/>
              </a:ln>
              <a:solidFill>
                <a:srgbClr val="FDC888"/>
              </a:solidFill>
              <a:effectLst/>
              <a:uLnTx/>
              <a:uFillTx/>
              <a:latin typeface="ABeeZee"/>
              <a:ea typeface="ABeeZee"/>
              <a:cs typeface="ABeeZee"/>
              <a:sym typeface="ABeeZee"/>
            </a:endParaRPr>
          </a:p>
        </p:txBody>
      </p:sp>
    </p:spTree>
    <p:extLst>
      <p:ext uri="{BB962C8B-B14F-4D97-AF65-F5344CB8AC3E}">
        <p14:creationId xmlns:p14="http://schemas.microsoft.com/office/powerpoint/2010/main" val="1027553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7EA078-73E8-886E-4BC7-AA504B06C47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F97B021-A621-CBA6-F1ED-D78A8633E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 Text"/>
              <a:ea typeface="+mn-ea"/>
              <a:cs typeface="+mn-cs"/>
            </a:endParaRPr>
          </a:p>
        </p:txBody>
      </p:sp>
      <p:pic>
        <p:nvPicPr>
          <p:cNvPr id="7" name="Picture 6" descr="A logo with orange dots&#10;&#10;Description automatically generated">
            <a:extLst>
              <a:ext uri="{FF2B5EF4-FFF2-40B4-BE49-F238E27FC236}">
                <a16:creationId xmlns:a16="http://schemas.microsoft.com/office/drawing/2014/main" id="{27B28905-E841-41EA-FE37-12C4A94EE5B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617326" y="6348478"/>
            <a:ext cx="1571625" cy="509522"/>
          </a:xfrm>
          <a:prstGeom prst="rect">
            <a:avLst/>
          </a:prstGeom>
        </p:spPr>
      </p:pic>
      <p:sp>
        <p:nvSpPr>
          <p:cNvPr id="18" name="Rectangle 17">
            <a:extLst>
              <a:ext uri="{FF2B5EF4-FFF2-40B4-BE49-F238E27FC236}">
                <a16:creationId xmlns:a16="http://schemas.microsoft.com/office/drawing/2014/main" id="{7CC7660D-F338-6FF5-435A-C4C0A10A0155}"/>
              </a:ext>
            </a:extLst>
          </p:cNvPr>
          <p:cNvSpPr/>
          <p:nvPr/>
        </p:nvSpPr>
        <p:spPr>
          <a:xfrm>
            <a:off x="0" y="0"/>
            <a:ext cx="40386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o Text"/>
              <a:ea typeface="+mn-ea"/>
              <a:cs typeface="+mn-cs"/>
            </a:endParaRPr>
          </a:p>
        </p:txBody>
      </p:sp>
      <p:sp>
        <p:nvSpPr>
          <p:cNvPr id="4" name="Title 3">
            <a:extLst>
              <a:ext uri="{FF2B5EF4-FFF2-40B4-BE49-F238E27FC236}">
                <a16:creationId xmlns:a16="http://schemas.microsoft.com/office/drawing/2014/main" id="{9C08D3AD-6211-822D-54D4-FCF33325CD8E}"/>
              </a:ext>
            </a:extLst>
          </p:cNvPr>
          <p:cNvSpPr>
            <a:spLocks noGrp="1"/>
          </p:cNvSpPr>
          <p:nvPr>
            <p:ph type="title"/>
          </p:nvPr>
        </p:nvSpPr>
        <p:spPr>
          <a:xfrm>
            <a:off x="266807" y="2771775"/>
            <a:ext cx="3569318" cy="1196686"/>
          </a:xfrm>
        </p:spPr>
        <p:txBody>
          <a:bodyPr vert="horz" lIns="91440" tIns="45720" rIns="91440" bIns="45720" rtlCol="0" anchor="ctr">
            <a:normAutofit/>
          </a:bodyPr>
          <a:lstStyle/>
          <a:p>
            <a:r>
              <a:rPr lang="en-US" dirty="0">
                <a:solidFill>
                  <a:schemeClr val="bg2"/>
                </a:solidFill>
              </a:rPr>
              <a:t>HCI </a:t>
            </a:r>
            <a:br>
              <a:rPr lang="en-US" dirty="0">
                <a:solidFill>
                  <a:schemeClr val="bg2"/>
                </a:solidFill>
              </a:rPr>
            </a:br>
            <a:r>
              <a:rPr lang="en-US" sz="3100" dirty="0">
                <a:solidFill>
                  <a:schemeClr val="bg2"/>
                </a:solidFill>
              </a:rPr>
              <a:t>Mental Health</a:t>
            </a:r>
          </a:p>
        </p:txBody>
      </p:sp>
      <p:cxnSp>
        <p:nvCxnSpPr>
          <p:cNvPr id="14" name="Straight Connector 13">
            <a:extLst>
              <a:ext uri="{FF2B5EF4-FFF2-40B4-BE49-F238E27FC236}">
                <a16:creationId xmlns:a16="http://schemas.microsoft.com/office/drawing/2014/main" id="{DE4254CF-C9DD-4EB0-E208-8B15A9C31505}"/>
              </a:ext>
            </a:extLst>
          </p:cNvPr>
          <p:cNvCxnSpPr/>
          <p:nvPr/>
        </p:nvCxnSpPr>
        <p:spPr>
          <a:xfrm>
            <a:off x="4562475" y="380111"/>
            <a:ext cx="732472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a:extLst>
              <a:ext uri="{FF2B5EF4-FFF2-40B4-BE49-F238E27FC236}">
                <a16:creationId xmlns:a16="http://schemas.microsoft.com/office/drawing/2014/main" id="{E0D191EA-0056-4268-578B-01C7E4D3FB38}"/>
              </a:ext>
            </a:extLst>
          </p:cNvPr>
          <p:cNvCxnSpPr/>
          <p:nvPr/>
        </p:nvCxnSpPr>
        <p:spPr>
          <a:xfrm>
            <a:off x="4630826" y="6338064"/>
            <a:ext cx="7324725"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031A3EC0-3ADA-1547-28D2-432E7A28076D}"/>
              </a:ext>
            </a:extLst>
          </p:cNvPr>
          <p:cNvSpPr txBox="1"/>
          <p:nvPr/>
        </p:nvSpPr>
        <p:spPr>
          <a:xfrm>
            <a:off x="8334226" y="5933187"/>
            <a:ext cx="28392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3A44"/>
                </a:solidFill>
                <a:effectLst/>
                <a:uLnTx/>
                <a:uFillTx/>
                <a:latin typeface="Co Text"/>
                <a:ea typeface="+mn-ea"/>
                <a:cs typeface="+mn-cs"/>
              </a:rPr>
              <a:t>Average Likert Score (1-5)</a:t>
            </a:r>
            <a:endParaRPr kumimoji="0" lang="en-GB" sz="1600" b="0" i="0" u="none" strike="noStrike" kern="1200" cap="none" spc="0" normalizeH="0" baseline="0" noProof="0">
              <a:ln>
                <a:noFill/>
              </a:ln>
              <a:solidFill>
                <a:srgbClr val="003A44"/>
              </a:solidFill>
              <a:effectLst/>
              <a:uLnTx/>
              <a:uFillTx/>
              <a:latin typeface="Co Text"/>
              <a:ea typeface="+mn-ea"/>
              <a:cs typeface="+mn-cs"/>
            </a:endParaRPr>
          </a:p>
        </p:txBody>
      </p:sp>
      <p:graphicFrame>
        <p:nvGraphicFramePr>
          <p:cNvPr id="8" name="Chart 7">
            <a:extLst>
              <a:ext uri="{FF2B5EF4-FFF2-40B4-BE49-F238E27FC236}">
                <a16:creationId xmlns:a16="http://schemas.microsoft.com/office/drawing/2014/main" id="{D7089FCE-0894-4623-B3B1-02966287EBAE}"/>
              </a:ext>
            </a:extLst>
          </p:cNvPr>
          <p:cNvGraphicFramePr>
            <a:graphicFrameLocks/>
          </p:cNvGraphicFramePr>
          <p:nvPr/>
        </p:nvGraphicFramePr>
        <p:xfrm>
          <a:off x="7245663" y="414675"/>
          <a:ext cx="4943287" cy="5500495"/>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9135CA43-5A8C-93E0-44F7-60524BA2C34B}"/>
              </a:ext>
            </a:extLst>
          </p:cNvPr>
          <p:cNvCxnSpPr>
            <a:cxnSpLocks/>
          </p:cNvCxnSpPr>
          <p:nvPr/>
        </p:nvCxnSpPr>
        <p:spPr>
          <a:xfrm>
            <a:off x="7591425" y="704849"/>
            <a:ext cx="0" cy="4810126"/>
          </a:xfrm>
          <a:prstGeom prst="line">
            <a:avLst/>
          </a:prstGeom>
        </p:spPr>
        <p:style>
          <a:lnRef idx="1">
            <a:schemeClr val="dk1"/>
          </a:lnRef>
          <a:fillRef idx="0">
            <a:schemeClr val="dk1"/>
          </a:fillRef>
          <a:effectRef idx="0">
            <a:schemeClr val="dk1"/>
          </a:effectRef>
          <a:fontRef idx="minor">
            <a:schemeClr val="tx1"/>
          </a:fontRef>
        </p:style>
      </p:cxnSp>
      <p:graphicFrame>
        <p:nvGraphicFramePr>
          <p:cNvPr id="12" name="Table 11">
            <a:extLst>
              <a:ext uri="{FF2B5EF4-FFF2-40B4-BE49-F238E27FC236}">
                <a16:creationId xmlns:a16="http://schemas.microsoft.com/office/drawing/2014/main" id="{353A00F5-6A36-5F19-C721-93107D44739E}"/>
              </a:ext>
            </a:extLst>
          </p:cNvPr>
          <p:cNvGraphicFramePr>
            <a:graphicFrameLocks noGrp="1"/>
          </p:cNvGraphicFramePr>
          <p:nvPr/>
        </p:nvGraphicFramePr>
        <p:xfrm>
          <a:off x="4415055" y="704849"/>
          <a:ext cx="2791648" cy="4645190"/>
        </p:xfrm>
        <a:graphic>
          <a:graphicData uri="http://schemas.openxmlformats.org/drawingml/2006/table">
            <a:tbl>
              <a:tblPr>
                <a:tableStyleId>{2D5ABB26-0587-4C30-8999-92F81FD0307C}</a:tableStyleId>
              </a:tblPr>
              <a:tblGrid>
                <a:gridCol w="2791648">
                  <a:extLst>
                    <a:ext uri="{9D8B030D-6E8A-4147-A177-3AD203B41FA5}">
                      <a16:colId xmlns:a16="http://schemas.microsoft.com/office/drawing/2014/main" val="1843784601"/>
                    </a:ext>
                  </a:extLst>
                </a:gridCol>
              </a:tblGrid>
              <a:tr h="422290">
                <a:tc>
                  <a:txBody>
                    <a:bodyPr/>
                    <a:lstStyle/>
                    <a:p>
                      <a:pPr algn="r" rtl="0" fontAlgn="b"/>
                      <a:r>
                        <a:rPr lang="en-US" sz="1000" u="none" strike="noStrike" dirty="0">
                          <a:effectLst/>
                        </a:rPr>
                        <a:t>The friendships and connections I have with other people mean a lot to me</a:t>
                      </a:r>
                      <a:endParaRPr lang="en-US" sz="1000" b="0" i="0" u="none" strike="noStrike" dirty="0">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142691379"/>
                  </a:ext>
                </a:extLst>
              </a:tr>
              <a:tr h="422290">
                <a:tc>
                  <a:txBody>
                    <a:bodyPr/>
                    <a:lstStyle/>
                    <a:p>
                      <a:pPr algn="r" rtl="0" fontAlgn="b"/>
                      <a:r>
                        <a:rPr lang="en-US" sz="1000" u="none" strike="noStrike">
                          <a:effectLst/>
                        </a:rPr>
                        <a:t>I want to remain a resident of this neighbourhood for a number of years</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59847230"/>
                  </a:ext>
                </a:extLst>
              </a:tr>
              <a:tr h="422290">
                <a:tc>
                  <a:txBody>
                    <a:bodyPr/>
                    <a:lstStyle/>
                    <a:p>
                      <a:pPr algn="r" rtl="0" fontAlgn="b"/>
                      <a:r>
                        <a:rPr lang="en-US" sz="1000" u="none" strike="noStrike">
                          <a:effectLst/>
                        </a:rPr>
                        <a:t>I like sharing my time with others</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228638817"/>
                  </a:ext>
                </a:extLst>
              </a:tr>
              <a:tr h="422290">
                <a:tc>
                  <a:txBody>
                    <a:bodyPr/>
                    <a:lstStyle/>
                    <a:p>
                      <a:pPr algn="r" rtl="0" fontAlgn="b"/>
                      <a:r>
                        <a:rPr lang="en-US" sz="1000" u="none" strike="noStrike">
                          <a:effectLst/>
                        </a:rPr>
                        <a:t>I lead a fulfilling life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4087926431"/>
                  </a:ext>
                </a:extLst>
              </a:tr>
              <a:tr h="422290">
                <a:tc>
                  <a:txBody>
                    <a:bodyPr/>
                    <a:lstStyle/>
                    <a:p>
                      <a:pPr algn="r" rtl="0" fontAlgn="b"/>
                      <a:r>
                        <a:rPr lang="en-US" sz="1000" u="none" strike="noStrike">
                          <a:effectLst/>
                        </a:rPr>
                        <a:t>Overall, I think my neighbourhood is a good place to bring up children</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250189036"/>
                  </a:ext>
                </a:extLst>
              </a:tr>
              <a:tr h="422290">
                <a:tc>
                  <a:txBody>
                    <a:bodyPr/>
                    <a:lstStyle/>
                    <a:p>
                      <a:pPr algn="r" rtl="0" fontAlgn="b"/>
                      <a:r>
                        <a:rPr lang="en-US" sz="1000" u="none" strike="noStrike">
                          <a:effectLst/>
                        </a:rPr>
                        <a:t>I enjoy exploring my neighbourhood</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2039438072"/>
                  </a:ext>
                </a:extLst>
              </a:tr>
              <a:tr h="422290">
                <a:tc>
                  <a:txBody>
                    <a:bodyPr/>
                    <a:lstStyle/>
                    <a:p>
                      <a:pPr algn="r" fontAlgn="b"/>
                      <a:r>
                        <a:rPr lang="en-GB" sz="1100" b="1" u="none" strike="noStrike">
                          <a:effectLst/>
                        </a:rPr>
                        <a:t>HCI Index Score</a:t>
                      </a:r>
                      <a:endParaRPr lang="en-GB" sz="1100" b="1" i="0" u="none" strike="noStrike">
                        <a:solidFill>
                          <a:srgbClr val="000000"/>
                        </a:solidFill>
                        <a:effectLst/>
                        <a:latin typeface="Aptos Narrow" panose="020B0004020202020204" pitchFamily="34" charset="0"/>
                      </a:endParaRPr>
                    </a:p>
                  </a:txBody>
                  <a:tcPr marL="6350" marR="6350" marT="6350" marB="0" anchor="ctr"/>
                </a:tc>
                <a:extLst>
                  <a:ext uri="{0D108BD9-81ED-4DB2-BD59-A6C34878D82A}">
                    <a16:rowId xmlns:a16="http://schemas.microsoft.com/office/drawing/2014/main" val="1784838294"/>
                  </a:ext>
                </a:extLst>
              </a:tr>
              <a:tr h="422290">
                <a:tc>
                  <a:txBody>
                    <a:bodyPr/>
                    <a:lstStyle/>
                    <a:p>
                      <a:pPr algn="r" rtl="0" fontAlgn="b"/>
                      <a:r>
                        <a:rPr lang="en-US" sz="1000" u="none" strike="noStrike">
                          <a:effectLst/>
                        </a:rPr>
                        <a:t>I feel in control of my life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751094895"/>
                  </a:ext>
                </a:extLst>
              </a:tr>
              <a:tr h="422290">
                <a:tc>
                  <a:txBody>
                    <a:bodyPr/>
                    <a:lstStyle/>
                    <a:p>
                      <a:pPr algn="r" rtl="0" fontAlgn="b"/>
                      <a:r>
                        <a:rPr lang="en-US" sz="1000" u="none" strike="noStrike">
                          <a:effectLst/>
                        </a:rPr>
                        <a:t>I've been feeling optimistic about my future</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3913513852"/>
                  </a:ext>
                </a:extLst>
              </a:tr>
              <a:tr h="422290">
                <a:tc>
                  <a:txBody>
                    <a:bodyPr/>
                    <a:lstStyle/>
                    <a:p>
                      <a:pPr algn="r" rtl="0" fontAlgn="b"/>
                      <a:r>
                        <a:rPr lang="en-US" sz="1000" u="none" strike="noStrike">
                          <a:effectLst/>
                        </a:rPr>
                        <a:t>There is a group or community which I feel I belong to</a:t>
                      </a:r>
                      <a:endParaRPr lang="en-US" sz="1000" b="0" i="0" u="none" strike="noStrike">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432944793"/>
                  </a:ext>
                </a:extLst>
              </a:tr>
              <a:tr h="422290">
                <a:tc>
                  <a:txBody>
                    <a:bodyPr/>
                    <a:lstStyle/>
                    <a:p>
                      <a:pPr algn="r" rtl="0" fontAlgn="b"/>
                      <a:r>
                        <a:rPr lang="en-GB" sz="1000" u="none" strike="noStrike" dirty="0">
                          <a:effectLst/>
                        </a:rPr>
                        <a:t>Most people are trustworthy</a:t>
                      </a:r>
                      <a:endParaRPr lang="en-GB" sz="1000" b="0" i="0" u="none" strike="noStrike" dirty="0">
                        <a:solidFill>
                          <a:srgbClr val="004851"/>
                        </a:solidFill>
                        <a:effectLst/>
                        <a:latin typeface="Proxima Nova Rg" panose="02000506030000020004" pitchFamily="50" charset="0"/>
                      </a:endParaRPr>
                    </a:p>
                  </a:txBody>
                  <a:tcPr marL="6350" marR="6350" marT="6350" marB="0" anchor="ctr"/>
                </a:tc>
                <a:extLst>
                  <a:ext uri="{0D108BD9-81ED-4DB2-BD59-A6C34878D82A}">
                    <a16:rowId xmlns:a16="http://schemas.microsoft.com/office/drawing/2014/main" val="1654046243"/>
                  </a:ext>
                </a:extLst>
              </a:tr>
            </a:tbl>
          </a:graphicData>
        </a:graphic>
      </p:graphicFrame>
      <p:cxnSp>
        <p:nvCxnSpPr>
          <p:cNvPr id="3" name="Straight Connector 2">
            <a:extLst>
              <a:ext uri="{FF2B5EF4-FFF2-40B4-BE49-F238E27FC236}">
                <a16:creationId xmlns:a16="http://schemas.microsoft.com/office/drawing/2014/main" id="{65377D44-5C0E-D30A-021D-DE558DBE51DA}"/>
              </a:ext>
            </a:extLst>
          </p:cNvPr>
          <p:cNvCxnSpPr>
            <a:cxnSpLocks/>
          </p:cNvCxnSpPr>
          <p:nvPr/>
        </p:nvCxnSpPr>
        <p:spPr>
          <a:xfrm>
            <a:off x="7591425" y="704849"/>
            <a:ext cx="0" cy="481012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1332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B4E901-7843-4255-0E11-799617B69DDE}"/>
              </a:ext>
            </a:extLst>
          </p:cNvPr>
          <p:cNvSpPr txBox="1"/>
          <p:nvPr/>
        </p:nvSpPr>
        <p:spPr>
          <a:xfrm>
            <a:off x="6636037" y="4857216"/>
            <a:ext cx="38726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Light" panose="020F0302020204030204"/>
                <a:ea typeface="+mn-ea"/>
                <a:cs typeface="+mn-cs"/>
              </a:rPr>
              <a:t>Treatment</a:t>
            </a:r>
          </a:p>
        </p:txBody>
      </p:sp>
      <p:sp>
        <p:nvSpPr>
          <p:cNvPr id="2" name="Title 1">
            <a:extLst>
              <a:ext uri="{FF2B5EF4-FFF2-40B4-BE49-F238E27FC236}">
                <a16:creationId xmlns:a16="http://schemas.microsoft.com/office/drawing/2014/main" id="{3F1C2AF7-0711-0CD8-8A02-8E2720C43539}"/>
              </a:ext>
            </a:extLst>
          </p:cNvPr>
          <p:cNvSpPr>
            <a:spLocks noGrp="1"/>
          </p:cNvSpPr>
          <p:nvPr>
            <p:ph type="title"/>
          </p:nvPr>
        </p:nvSpPr>
        <p:spPr>
          <a:xfrm>
            <a:off x="6636037" y="308619"/>
            <a:ext cx="4120243" cy="1081088"/>
          </a:xfrm>
        </p:spPr>
        <p:txBody>
          <a:bodyPr>
            <a:normAutofit/>
          </a:bodyPr>
          <a:lstStyle/>
          <a:p>
            <a:r>
              <a:rPr lang="en-GB" sz="3200" dirty="0"/>
              <a:t>Health Creation</a:t>
            </a:r>
            <a:br>
              <a:rPr lang="en-GB" sz="3200" dirty="0"/>
            </a:br>
            <a:r>
              <a:rPr lang="en-GB" sz="2000" dirty="0"/>
              <a:t>Safe, Value, Belong</a:t>
            </a:r>
            <a:endParaRPr lang="en-GB" sz="3200" dirty="0"/>
          </a:p>
        </p:txBody>
      </p:sp>
      <p:pic>
        <p:nvPicPr>
          <p:cNvPr id="4" name="Picture 3">
            <a:extLst>
              <a:ext uri="{FF2B5EF4-FFF2-40B4-BE49-F238E27FC236}">
                <a16:creationId xmlns:a16="http://schemas.microsoft.com/office/drawing/2014/main" id="{E5DEFE1F-AD56-C6EA-13DB-BBF2869FE7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1566" y="449612"/>
            <a:ext cx="3957265" cy="5306332"/>
          </a:xfrm>
          <a:prstGeom prst="rect">
            <a:avLst/>
          </a:prstGeom>
        </p:spPr>
      </p:pic>
      <p:sp>
        <p:nvSpPr>
          <p:cNvPr id="14" name="Rectangle 13">
            <a:extLst>
              <a:ext uri="{FF2B5EF4-FFF2-40B4-BE49-F238E27FC236}">
                <a16:creationId xmlns:a16="http://schemas.microsoft.com/office/drawing/2014/main" id="{D2D04313-9C46-4810-26DF-34401A863E4A}"/>
              </a:ext>
            </a:extLst>
          </p:cNvPr>
          <p:cNvSpPr/>
          <p:nvPr/>
        </p:nvSpPr>
        <p:spPr>
          <a:xfrm>
            <a:off x="707746" y="4822887"/>
            <a:ext cx="10809165" cy="1488793"/>
          </a:xfrm>
          <a:prstGeom prst="rect">
            <a:avLst/>
          </a:prstGeom>
          <a:solidFill>
            <a:schemeClr val="accent2">
              <a:lumMod val="60000"/>
              <a:lumOff val="4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110A8866-E8B3-19CA-1644-2325FFD93BDE}"/>
              </a:ext>
            </a:extLst>
          </p:cNvPr>
          <p:cNvSpPr txBox="1">
            <a:spLocks/>
          </p:cNvSpPr>
          <p:nvPr/>
        </p:nvSpPr>
        <p:spPr>
          <a:xfrm>
            <a:off x="993200" y="1354924"/>
            <a:ext cx="5129905" cy="529660"/>
          </a:xfrm>
          <a:prstGeom prst="rect">
            <a:avLst/>
          </a:prstGeom>
          <a:solidFill>
            <a:schemeClr val="bg1"/>
          </a:solidFill>
          <a:ln>
            <a:noFill/>
          </a:ln>
          <a:effectLst>
            <a:softEdge rad="101600"/>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rPr>
              <a:t>Poor Health Creation leads to Chronic Stress</a:t>
            </a:r>
          </a:p>
        </p:txBody>
      </p:sp>
      <p:sp>
        <p:nvSpPr>
          <p:cNvPr id="6" name="Title 1">
            <a:extLst>
              <a:ext uri="{FF2B5EF4-FFF2-40B4-BE49-F238E27FC236}">
                <a16:creationId xmlns:a16="http://schemas.microsoft.com/office/drawing/2014/main" id="{4D3FBB0A-A2A3-A873-9AF8-FE89995F6DF5}"/>
              </a:ext>
            </a:extLst>
          </p:cNvPr>
          <p:cNvSpPr txBox="1">
            <a:spLocks/>
          </p:cNvSpPr>
          <p:nvPr/>
        </p:nvSpPr>
        <p:spPr>
          <a:xfrm>
            <a:off x="6574662" y="1765458"/>
            <a:ext cx="4871359" cy="13717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rPr>
              <a:t>Lifestyle Prevention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Sleep, Physical Activity, Diet Smoking Alcohol</a:t>
            </a:r>
          </a:p>
        </p:txBody>
      </p:sp>
      <p:sp>
        <p:nvSpPr>
          <p:cNvPr id="7" name="Title 1">
            <a:extLst>
              <a:ext uri="{FF2B5EF4-FFF2-40B4-BE49-F238E27FC236}">
                <a16:creationId xmlns:a16="http://schemas.microsoft.com/office/drawing/2014/main" id="{1CF14F46-0811-2353-DBFD-FBDF7CB1FF7B}"/>
              </a:ext>
            </a:extLst>
          </p:cNvPr>
          <p:cNvSpPr txBox="1">
            <a:spLocks/>
          </p:cNvSpPr>
          <p:nvPr/>
        </p:nvSpPr>
        <p:spPr>
          <a:xfrm>
            <a:off x="6574662" y="3385703"/>
            <a:ext cx="4942248" cy="10152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Light" panose="020F0302020204030204"/>
                <a:ea typeface="+mj-ea"/>
                <a:cs typeface="+mj-cs"/>
              </a:rPr>
              <a:t>Medical Prevention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Obesity, Hypertension, Gut Biome </a:t>
            </a:r>
          </a:p>
        </p:txBody>
      </p:sp>
      <p:sp>
        <p:nvSpPr>
          <p:cNvPr id="8" name="Title 1">
            <a:extLst>
              <a:ext uri="{FF2B5EF4-FFF2-40B4-BE49-F238E27FC236}">
                <a16:creationId xmlns:a16="http://schemas.microsoft.com/office/drawing/2014/main" id="{8A8ED848-6E9A-8DE4-2F70-35FDEDE9569F}"/>
              </a:ext>
            </a:extLst>
          </p:cNvPr>
          <p:cNvSpPr txBox="1">
            <a:spLocks/>
          </p:cNvSpPr>
          <p:nvPr/>
        </p:nvSpPr>
        <p:spPr>
          <a:xfrm>
            <a:off x="6672790" y="5236768"/>
            <a:ext cx="4757209" cy="1174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Diabetes, Depression, Dementia, Heart disease, Inflammatory Bowel Disease, COPD</a:t>
            </a:r>
            <a:r>
              <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rPr>
              <a:t>, </a:t>
            </a:r>
            <a:r>
              <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rPr>
              <a:t>Anxiety.</a:t>
            </a:r>
            <a:endParaRPr kumimoji="0" lang="en-GB" sz="2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 name="Rectangle 10">
            <a:extLst>
              <a:ext uri="{FF2B5EF4-FFF2-40B4-BE49-F238E27FC236}">
                <a16:creationId xmlns:a16="http://schemas.microsoft.com/office/drawing/2014/main" id="{8F25D149-8106-79F8-DB26-A4B3FEC16474}"/>
              </a:ext>
            </a:extLst>
          </p:cNvPr>
          <p:cNvSpPr/>
          <p:nvPr/>
        </p:nvSpPr>
        <p:spPr>
          <a:xfrm>
            <a:off x="707745" y="1923420"/>
            <a:ext cx="10809165" cy="1108862"/>
          </a:xfrm>
          <a:prstGeom prst="rect">
            <a:avLst/>
          </a:prstGeom>
          <a:solidFill>
            <a:srgbClr val="C3A5E5">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A0ED44F-ED7E-3AA2-11A5-277FB48018A3}"/>
              </a:ext>
            </a:extLst>
          </p:cNvPr>
          <p:cNvSpPr/>
          <p:nvPr/>
        </p:nvSpPr>
        <p:spPr>
          <a:xfrm>
            <a:off x="620834" y="352076"/>
            <a:ext cx="10809165" cy="1108862"/>
          </a:xfrm>
          <a:prstGeom prst="rect">
            <a:avLst/>
          </a:prstGeom>
          <a:solidFill>
            <a:schemeClr val="accent6">
              <a:lumMod val="40000"/>
              <a:lumOff val="6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1D0009B-A1E7-200A-A8BC-13402F833E8F}"/>
              </a:ext>
            </a:extLst>
          </p:cNvPr>
          <p:cNvSpPr/>
          <p:nvPr/>
        </p:nvSpPr>
        <p:spPr>
          <a:xfrm>
            <a:off x="675090" y="3399150"/>
            <a:ext cx="10809165" cy="1108862"/>
          </a:xfrm>
          <a:prstGeom prst="rect">
            <a:avLst/>
          </a:prstGeom>
          <a:solidFill>
            <a:schemeClr val="accent5">
              <a:lumMod val="20000"/>
              <a:lumOff val="80000"/>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AD6967F-6191-207B-7D34-E1444EEA008F}"/>
              </a:ext>
            </a:extLst>
          </p:cNvPr>
          <p:cNvSpPr txBox="1">
            <a:spLocks/>
          </p:cNvSpPr>
          <p:nvPr/>
        </p:nvSpPr>
        <p:spPr>
          <a:xfrm>
            <a:off x="993200" y="5790641"/>
            <a:ext cx="5679894" cy="529661"/>
          </a:xfrm>
          <a:prstGeom prst="rect">
            <a:avLst/>
          </a:prstGeom>
          <a:solidFill>
            <a:schemeClr val="bg1"/>
          </a:solidFill>
          <a:effectLst>
            <a:softEdge rad="88900"/>
          </a:effectLst>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Light" panose="020F0302020204030204"/>
                <a:ea typeface="+mj-ea"/>
                <a:cs typeface="+mj-cs"/>
              </a:rPr>
              <a:t>Chronic Inflammation leads to these Diseases</a:t>
            </a:r>
          </a:p>
        </p:txBody>
      </p:sp>
      <p:sp>
        <p:nvSpPr>
          <p:cNvPr id="9" name="Title 1">
            <a:extLst>
              <a:ext uri="{FF2B5EF4-FFF2-40B4-BE49-F238E27FC236}">
                <a16:creationId xmlns:a16="http://schemas.microsoft.com/office/drawing/2014/main" id="{8338679D-D552-9BD1-A0DA-1DF53361FF43}"/>
              </a:ext>
            </a:extLst>
          </p:cNvPr>
          <p:cNvSpPr txBox="1">
            <a:spLocks/>
          </p:cNvSpPr>
          <p:nvPr/>
        </p:nvSpPr>
        <p:spPr>
          <a:xfrm>
            <a:off x="1123147" y="4159529"/>
            <a:ext cx="4727912" cy="783057"/>
          </a:xfrm>
          <a:prstGeom prst="rect">
            <a:avLst/>
          </a:prstGeom>
          <a:solidFill>
            <a:schemeClr val="bg1"/>
          </a:solidFill>
          <a:effectLst>
            <a:softEdge rad="889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Calibri Light" panose="020F0302020204030204"/>
                <a:ea typeface="+mj-ea"/>
                <a:cs typeface="+mj-cs"/>
              </a:rPr>
              <a:t>Chronic Stress leads to Chronic Inflammation</a:t>
            </a:r>
          </a:p>
        </p:txBody>
      </p:sp>
      <p:sp>
        <p:nvSpPr>
          <p:cNvPr id="15" name="TextBox 14">
            <a:extLst>
              <a:ext uri="{FF2B5EF4-FFF2-40B4-BE49-F238E27FC236}">
                <a16:creationId xmlns:a16="http://schemas.microsoft.com/office/drawing/2014/main" id="{5C7F049C-1715-7BF7-1CBC-989A2896D408}"/>
              </a:ext>
            </a:extLst>
          </p:cNvPr>
          <p:cNvSpPr txBox="1"/>
          <p:nvPr/>
        </p:nvSpPr>
        <p:spPr>
          <a:xfrm>
            <a:off x="9889724" y="6492873"/>
            <a:ext cx="23832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24946"/>
                </a:solidFill>
                <a:effectLst/>
                <a:uLnTx/>
                <a:uFillTx/>
                <a:latin typeface="Metropolis" panose="00000800000000000000"/>
                <a:ea typeface="+mn-ea"/>
                <a:cs typeface="+mn-cs"/>
              </a:rPr>
              <a:t>© 2025 Intelligent Health</a:t>
            </a:r>
          </a:p>
        </p:txBody>
      </p:sp>
      <p:pic>
        <p:nvPicPr>
          <p:cNvPr id="16" name="Picture 15" descr="A black background with text&#10;&#10;AI-generated content may be incorrect.">
            <a:extLst>
              <a:ext uri="{FF2B5EF4-FFF2-40B4-BE49-F238E27FC236}">
                <a16:creationId xmlns:a16="http://schemas.microsoft.com/office/drawing/2014/main" id="{A137A5CC-59F7-D6FC-F245-A5B2779199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4035" y="6176963"/>
            <a:ext cx="1099861" cy="539221"/>
          </a:xfrm>
          <a:prstGeom prst="rect">
            <a:avLst/>
          </a:prstGeom>
        </p:spPr>
      </p:pic>
    </p:spTree>
    <p:extLst>
      <p:ext uri="{BB962C8B-B14F-4D97-AF65-F5344CB8AC3E}">
        <p14:creationId xmlns:p14="http://schemas.microsoft.com/office/powerpoint/2010/main" val="2778492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CEA04-8308-99B6-1EB7-A7D6C0AD19AD}"/>
              </a:ext>
            </a:extLst>
          </p:cNvPr>
          <p:cNvSpPr>
            <a:spLocks noGrp="1"/>
          </p:cNvSpPr>
          <p:nvPr>
            <p:ph type="title"/>
          </p:nvPr>
        </p:nvSpPr>
        <p:spPr/>
        <p:txBody>
          <a:bodyPr/>
          <a:lstStyle/>
          <a:p>
            <a:endParaRPr lang="en-GB" dirty="0"/>
          </a:p>
        </p:txBody>
      </p:sp>
      <p:pic>
        <p:nvPicPr>
          <p:cNvPr id="5" name="Content Placeholder 4" descr="A colorful planet in space&#10;&#10;AI-generated content may be incorrect.">
            <a:extLst>
              <a:ext uri="{FF2B5EF4-FFF2-40B4-BE49-F238E27FC236}">
                <a16:creationId xmlns:a16="http://schemas.microsoft.com/office/drawing/2014/main" id="{B7357EFB-C164-F6E2-3BA4-496750AE0AD8}"/>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280159" y="0"/>
            <a:ext cx="13472160" cy="7159816"/>
          </a:xfrm>
        </p:spPr>
      </p:pic>
      <p:sp>
        <p:nvSpPr>
          <p:cNvPr id="6" name="TextBox 5">
            <a:extLst>
              <a:ext uri="{FF2B5EF4-FFF2-40B4-BE49-F238E27FC236}">
                <a16:creationId xmlns:a16="http://schemas.microsoft.com/office/drawing/2014/main" id="{D9A2A0B4-408B-B85C-50C5-0B09309F14B3}"/>
              </a:ext>
            </a:extLst>
          </p:cNvPr>
          <p:cNvSpPr txBox="1"/>
          <p:nvPr/>
        </p:nvSpPr>
        <p:spPr>
          <a:xfrm>
            <a:off x="8198708" y="4772309"/>
            <a:ext cx="2622884" cy="923330"/>
          </a:xfrm>
          <a:prstGeom prst="rect">
            <a:avLst/>
          </a:prstGeom>
          <a:noFill/>
        </p:spPr>
        <p:txBody>
          <a:bodyPr wrap="square" rtlCol="0">
            <a:spAutoFit/>
          </a:bodyPr>
          <a:lstStyle/>
          <a:p>
            <a:r>
              <a:rPr lang="en-GB" dirty="0"/>
              <a:t>As our Planet Heats  our environment is becoming less safe</a:t>
            </a:r>
          </a:p>
        </p:txBody>
      </p:sp>
    </p:spTree>
    <p:extLst>
      <p:ext uri="{BB962C8B-B14F-4D97-AF65-F5344CB8AC3E}">
        <p14:creationId xmlns:p14="http://schemas.microsoft.com/office/powerpoint/2010/main" val="215097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8E44F-38F7-5889-C5C2-7E6FC9DFC4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7E8F15-FE41-4EF4-4D2E-643FB2DCEDEC}"/>
              </a:ext>
            </a:extLst>
          </p:cNvPr>
          <p:cNvSpPr>
            <a:spLocks noGrp="1"/>
          </p:cNvSpPr>
          <p:nvPr>
            <p:ph type="title"/>
          </p:nvPr>
        </p:nvSpPr>
        <p:spPr>
          <a:xfrm>
            <a:off x="838200" y="365127"/>
            <a:ext cx="10967720" cy="1325563"/>
          </a:xfrm>
        </p:spPr>
        <p:txBody>
          <a:bodyPr/>
          <a:lstStyle/>
          <a:p>
            <a:r>
              <a:rPr lang="en-GB" dirty="0"/>
              <a:t>2024 was hottest since125,000 years ago</a:t>
            </a:r>
          </a:p>
        </p:txBody>
      </p:sp>
      <p:pic>
        <p:nvPicPr>
          <p:cNvPr id="5" name="Content Placeholder 4">
            <a:extLst>
              <a:ext uri="{FF2B5EF4-FFF2-40B4-BE49-F238E27FC236}">
                <a16:creationId xmlns:a16="http://schemas.microsoft.com/office/drawing/2014/main" id="{21AAA228-38F1-3C7E-1E43-BECFD3FC564C}"/>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73563" y="1503955"/>
            <a:ext cx="5683827" cy="4652021"/>
          </a:xfrm>
          <a:prstGeom prst="rect">
            <a:avLst/>
          </a:prstGeom>
        </p:spPr>
      </p:pic>
      <p:pic>
        <p:nvPicPr>
          <p:cNvPr id="4" name="Picture 3">
            <a:extLst>
              <a:ext uri="{FF2B5EF4-FFF2-40B4-BE49-F238E27FC236}">
                <a16:creationId xmlns:a16="http://schemas.microsoft.com/office/drawing/2014/main" id="{869F1F70-CF00-76B5-91C8-C97C49DA7B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4955" y="2178203"/>
            <a:ext cx="4257368" cy="3840238"/>
          </a:xfrm>
          <a:prstGeom prst="rect">
            <a:avLst/>
          </a:prstGeom>
        </p:spPr>
      </p:pic>
    </p:spTree>
    <p:extLst>
      <p:ext uri="{BB962C8B-B14F-4D97-AF65-F5344CB8AC3E}">
        <p14:creationId xmlns:p14="http://schemas.microsoft.com/office/powerpoint/2010/main" val="4985389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BA5DD-583E-364F-9551-E7A7C80EA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32B3A8-E1BF-A2C2-5FC5-57E8DEE5AB09}"/>
              </a:ext>
            </a:extLst>
          </p:cNvPr>
          <p:cNvSpPr>
            <a:spLocks noGrp="1"/>
          </p:cNvSpPr>
          <p:nvPr>
            <p:ph type="title"/>
          </p:nvPr>
        </p:nvSpPr>
        <p:spPr/>
        <p:txBody>
          <a:bodyPr/>
          <a:lstStyle/>
          <a:p>
            <a:r>
              <a:rPr lang="en-GB" dirty="0"/>
              <a:t>CO2 emissions continue to climb</a:t>
            </a:r>
          </a:p>
        </p:txBody>
      </p:sp>
      <p:pic>
        <p:nvPicPr>
          <p:cNvPr id="5" name="Content Placeholder 4">
            <a:extLst>
              <a:ext uri="{FF2B5EF4-FFF2-40B4-BE49-F238E27FC236}">
                <a16:creationId xmlns:a16="http://schemas.microsoft.com/office/drawing/2014/main" id="{F9D30316-7DBE-5B0C-FAED-6C0169CFD7C9}"/>
              </a:ext>
            </a:extLst>
          </p:cNvPr>
          <p:cNvPicPr>
            <a:picLocks noGrp="1" noChangeAspect="1"/>
          </p:cNvPicPr>
          <p:nvPr>
            <p:ph idx="1"/>
          </p:nvPr>
        </p:nvPicPr>
        <p:blipFill>
          <a:blip r:embed="rId2"/>
          <a:stretch>
            <a:fillRect/>
          </a:stretch>
        </p:blipFill>
        <p:spPr>
          <a:xfrm>
            <a:off x="3271520" y="1525776"/>
            <a:ext cx="6034314" cy="4907610"/>
          </a:xfrm>
          <a:prstGeom prst="rect">
            <a:avLst/>
          </a:prstGeom>
        </p:spPr>
      </p:pic>
    </p:spTree>
    <p:extLst>
      <p:ext uri="{BB962C8B-B14F-4D97-AF65-F5344CB8AC3E}">
        <p14:creationId xmlns:p14="http://schemas.microsoft.com/office/powerpoint/2010/main" val="4141022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FF2BD-E65E-E20B-1DEC-77056E41A4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D35C6-8B4D-910D-0126-4E1D46CC4A4C}"/>
              </a:ext>
            </a:extLst>
          </p:cNvPr>
          <p:cNvSpPr>
            <a:spLocks noGrp="1"/>
          </p:cNvSpPr>
          <p:nvPr>
            <p:ph type="title"/>
          </p:nvPr>
        </p:nvSpPr>
        <p:spPr/>
        <p:txBody>
          <a:bodyPr/>
          <a:lstStyle/>
          <a:p>
            <a:endParaRPr lang="en-GB"/>
          </a:p>
        </p:txBody>
      </p:sp>
      <p:pic>
        <p:nvPicPr>
          <p:cNvPr id="7" name="Content Placeholder 6">
            <a:extLst>
              <a:ext uri="{FF2B5EF4-FFF2-40B4-BE49-F238E27FC236}">
                <a16:creationId xmlns:a16="http://schemas.microsoft.com/office/drawing/2014/main" id="{1D652ED5-EC31-3CE9-6661-27EDF8D56826}"/>
              </a:ext>
            </a:extLst>
          </p:cNvPr>
          <p:cNvPicPr>
            <a:picLocks noGrp="1" noChangeAspect="1"/>
          </p:cNvPicPr>
          <p:nvPr>
            <p:ph idx="1"/>
          </p:nvPr>
        </p:nvPicPr>
        <p:blipFill>
          <a:blip r:embed="rId2"/>
          <a:stretch>
            <a:fillRect/>
          </a:stretch>
        </p:blipFill>
        <p:spPr>
          <a:xfrm>
            <a:off x="577517" y="21520"/>
            <a:ext cx="11353800" cy="6836480"/>
          </a:xfrm>
          <a:prstGeom prst="rect">
            <a:avLst/>
          </a:prstGeom>
        </p:spPr>
      </p:pic>
    </p:spTree>
    <p:extLst>
      <p:ext uri="{BB962C8B-B14F-4D97-AF65-F5344CB8AC3E}">
        <p14:creationId xmlns:p14="http://schemas.microsoft.com/office/powerpoint/2010/main" val="122588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1B34A8-5C50-C971-308D-673EB8F46193}"/>
              </a:ext>
            </a:extLst>
          </p:cNvPr>
          <p:cNvSpPr/>
          <p:nvPr/>
        </p:nvSpPr>
        <p:spPr>
          <a:xfrm>
            <a:off x="0" y="0"/>
            <a:ext cx="12192000" cy="6858000"/>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lack and white drawing of a person sitting in a lotus position&#10;&#10;Description automatically generated">
            <a:extLst>
              <a:ext uri="{FF2B5EF4-FFF2-40B4-BE49-F238E27FC236}">
                <a16:creationId xmlns:a16="http://schemas.microsoft.com/office/drawing/2014/main" id="{D04A5F77-C6E1-3130-D1A5-A717D16999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88771" y="-2456999"/>
            <a:ext cx="14390914" cy="11811000"/>
          </a:xfrm>
          <a:prstGeom prst="rect">
            <a:avLst/>
          </a:prstGeom>
        </p:spPr>
      </p:pic>
      <p:pic>
        <p:nvPicPr>
          <p:cNvPr id="12" name="Picture 11" descr="A black background with a tree&#10;&#10;Description automatically generated">
            <a:extLst>
              <a:ext uri="{FF2B5EF4-FFF2-40B4-BE49-F238E27FC236}">
                <a16:creationId xmlns:a16="http://schemas.microsoft.com/office/drawing/2014/main" id="{A2243EB4-6D05-00C6-5377-A1DDB1346B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16" y="1298367"/>
            <a:ext cx="7316784" cy="3658392"/>
          </a:xfrm>
          <a:prstGeom prst="rect">
            <a:avLst/>
          </a:prstGeom>
        </p:spPr>
      </p:pic>
      <p:sp>
        <p:nvSpPr>
          <p:cNvPr id="6" name="TextBox 5">
            <a:extLst>
              <a:ext uri="{FF2B5EF4-FFF2-40B4-BE49-F238E27FC236}">
                <a16:creationId xmlns:a16="http://schemas.microsoft.com/office/drawing/2014/main" id="{BC668C7F-0F61-9578-05D2-E0C26AA44992}"/>
              </a:ext>
            </a:extLst>
          </p:cNvPr>
          <p:cNvSpPr txBox="1"/>
          <p:nvPr/>
        </p:nvSpPr>
        <p:spPr>
          <a:xfrm>
            <a:off x="7357616" y="1067534"/>
            <a:ext cx="2785241" cy="461665"/>
          </a:xfrm>
          <a:prstGeom prst="rect">
            <a:avLst/>
          </a:prstGeom>
          <a:noFill/>
        </p:spPr>
        <p:txBody>
          <a:bodyPr wrap="square" rtlCol="0">
            <a:spAutoFit/>
          </a:bodyPr>
          <a:lstStyle/>
          <a:p>
            <a:r>
              <a:rPr lang="en-GB" sz="2400" dirty="0"/>
              <a:t>Ecosystem </a:t>
            </a:r>
            <a:r>
              <a:rPr lang="en-GB" dirty="0"/>
              <a:t>(Nature)</a:t>
            </a:r>
          </a:p>
        </p:txBody>
      </p:sp>
      <p:sp>
        <p:nvSpPr>
          <p:cNvPr id="7" name="TextBox 6">
            <a:extLst>
              <a:ext uri="{FF2B5EF4-FFF2-40B4-BE49-F238E27FC236}">
                <a16:creationId xmlns:a16="http://schemas.microsoft.com/office/drawing/2014/main" id="{BCF4A06F-ED95-977A-3FC4-A2CAAF7CB439}"/>
              </a:ext>
            </a:extLst>
          </p:cNvPr>
          <p:cNvSpPr txBox="1"/>
          <p:nvPr/>
        </p:nvSpPr>
        <p:spPr>
          <a:xfrm>
            <a:off x="3548743" y="2248172"/>
            <a:ext cx="1915886" cy="1200329"/>
          </a:xfrm>
          <a:prstGeom prst="rect">
            <a:avLst/>
          </a:prstGeom>
          <a:solidFill>
            <a:srgbClr val="92D050"/>
          </a:solidFill>
        </p:spPr>
        <p:txBody>
          <a:bodyPr wrap="square" rtlCol="0">
            <a:spAutoFit/>
          </a:bodyPr>
          <a:lstStyle/>
          <a:p>
            <a:pPr algn="ctr"/>
            <a:r>
              <a:rPr lang="en-GB" sz="2400" dirty="0"/>
              <a:t>Ecosystem</a:t>
            </a:r>
          </a:p>
          <a:p>
            <a:pPr algn="ctr"/>
            <a:r>
              <a:rPr lang="en-GB" sz="1600" dirty="0"/>
              <a:t>(Human)</a:t>
            </a:r>
          </a:p>
          <a:p>
            <a:pPr algn="ctr"/>
            <a:r>
              <a:rPr lang="en-GB" sz="1600" dirty="0"/>
              <a:t>Gut, brain, skin Biome</a:t>
            </a:r>
            <a:endParaRPr lang="en-GB" dirty="0"/>
          </a:p>
        </p:txBody>
      </p:sp>
    </p:spTree>
    <p:extLst>
      <p:ext uri="{BB962C8B-B14F-4D97-AF65-F5344CB8AC3E}">
        <p14:creationId xmlns:p14="http://schemas.microsoft.com/office/powerpoint/2010/main" val="41951133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3D59D-F368-0F13-2FF3-77E589D73C37}"/>
              </a:ext>
            </a:extLst>
          </p:cNvPr>
          <p:cNvSpPr>
            <a:spLocks noGrp="1"/>
          </p:cNvSpPr>
          <p:nvPr>
            <p:ph type="title"/>
          </p:nvPr>
        </p:nvSpPr>
        <p:spPr>
          <a:xfrm>
            <a:off x="546652" y="1478310"/>
            <a:ext cx="2898913" cy="1325563"/>
          </a:xfrm>
        </p:spPr>
        <p:txBody>
          <a:bodyPr/>
          <a:lstStyle/>
          <a:p>
            <a:r>
              <a:rPr lang="en-GB" dirty="0"/>
              <a:t>CO2 per Capita</a:t>
            </a:r>
          </a:p>
        </p:txBody>
      </p:sp>
      <p:pic>
        <p:nvPicPr>
          <p:cNvPr id="5" name="Content Placeholder 4">
            <a:extLst>
              <a:ext uri="{FF2B5EF4-FFF2-40B4-BE49-F238E27FC236}">
                <a16:creationId xmlns:a16="http://schemas.microsoft.com/office/drawing/2014/main" id="{2A598E3C-006D-1D70-2870-1EAA60F045BF}"/>
              </a:ext>
            </a:extLst>
          </p:cNvPr>
          <p:cNvPicPr>
            <a:picLocks noGrp="1" noChangeAspect="1"/>
          </p:cNvPicPr>
          <p:nvPr>
            <p:ph idx="1"/>
          </p:nvPr>
        </p:nvPicPr>
        <p:blipFill>
          <a:blip r:embed="rId2"/>
          <a:stretch>
            <a:fillRect/>
          </a:stretch>
        </p:blipFill>
        <p:spPr>
          <a:xfrm>
            <a:off x="2931390" y="386556"/>
            <a:ext cx="8422409" cy="5790407"/>
          </a:xfrm>
          <a:prstGeom prst="rect">
            <a:avLst/>
          </a:prstGeom>
        </p:spPr>
      </p:pic>
    </p:spTree>
    <p:extLst>
      <p:ext uri="{BB962C8B-B14F-4D97-AF65-F5344CB8AC3E}">
        <p14:creationId xmlns:p14="http://schemas.microsoft.com/office/powerpoint/2010/main" val="5829444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24CA2-ECEC-F31F-447D-6AE1410B8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AE162-AB59-F40B-8949-C642BDFF0CDE}"/>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EB87C85-0059-F160-8485-4ADA4FF48377}"/>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434282" y="365127"/>
            <a:ext cx="8296800" cy="6408099"/>
          </a:xfrm>
          <a:prstGeom prst="rect">
            <a:avLst/>
          </a:prstGeom>
        </p:spPr>
      </p:pic>
    </p:spTree>
    <p:extLst>
      <p:ext uri="{BB962C8B-B14F-4D97-AF65-F5344CB8AC3E}">
        <p14:creationId xmlns:p14="http://schemas.microsoft.com/office/powerpoint/2010/main" val="29394129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E400-AB94-36C1-E964-50911AB44CF3}"/>
              </a:ext>
            </a:extLst>
          </p:cNvPr>
          <p:cNvSpPr>
            <a:spLocks noGrp="1"/>
          </p:cNvSpPr>
          <p:nvPr>
            <p:ph type="title"/>
          </p:nvPr>
        </p:nvSpPr>
        <p:spPr>
          <a:xfrm>
            <a:off x="671946" y="2360182"/>
            <a:ext cx="3165764" cy="1325563"/>
          </a:xfrm>
        </p:spPr>
        <p:txBody>
          <a:bodyPr/>
          <a:lstStyle/>
          <a:p>
            <a:r>
              <a:rPr lang="en-GB" dirty="0"/>
              <a:t>Disconnect from Nature</a:t>
            </a:r>
          </a:p>
        </p:txBody>
      </p:sp>
      <p:pic>
        <p:nvPicPr>
          <p:cNvPr id="5" name="Content Placeholder 4" descr="A building with many windows&#10;&#10;AI-generated content may be incorrect.">
            <a:extLst>
              <a:ext uri="{FF2B5EF4-FFF2-40B4-BE49-F238E27FC236}">
                <a16:creationId xmlns:a16="http://schemas.microsoft.com/office/drawing/2014/main" id="{0BF66277-B507-4877-8742-D687C928A96F}"/>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462272" y="-100573"/>
            <a:ext cx="7729728" cy="7059145"/>
          </a:xfrm>
        </p:spPr>
      </p:pic>
    </p:spTree>
    <p:extLst>
      <p:ext uri="{BB962C8B-B14F-4D97-AF65-F5344CB8AC3E}">
        <p14:creationId xmlns:p14="http://schemas.microsoft.com/office/powerpoint/2010/main" val="28543912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D0D48-890E-6890-0FCC-327AC6BA26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1FFF6-4050-4812-8E61-6C99FE49698F}"/>
              </a:ext>
            </a:extLst>
          </p:cNvPr>
          <p:cNvSpPr>
            <a:spLocks noGrp="1"/>
          </p:cNvSpPr>
          <p:nvPr>
            <p:ph type="title"/>
          </p:nvPr>
        </p:nvSpPr>
        <p:spPr>
          <a:xfrm>
            <a:off x="1883999" y="500400"/>
            <a:ext cx="8425226" cy="443198"/>
          </a:xfrm>
        </p:spPr>
        <p:txBody>
          <a:bodyPr/>
          <a:lstStyle/>
          <a:p>
            <a:pPr algn="l"/>
            <a:r>
              <a:rPr lang="en-GB"/>
              <a:t>Association Between Trees, Vegetation, Depression and Stress</a:t>
            </a:r>
            <a:br>
              <a:rPr lang="en-GB"/>
            </a:br>
            <a:br>
              <a:rPr lang="en-GB"/>
            </a:br>
            <a:endParaRPr lang="en-GB"/>
          </a:p>
        </p:txBody>
      </p:sp>
      <p:graphicFrame>
        <p:nvGraphicFramePr>
          <p:cNvPr id="6" name="Content Placeholder 5">
            <a:extLst>
              <a:ext uri="{FF2B5EF4-FFF2-40B4-BE49-F238E27FC236}">
                <a16:creationId xmlns:a16="http://schemas.microsoft.com/office/drawing/2014/main" id="{B761DA3B-6223-1E04-9D40-FC4BA611492B}"/>
              </a:ext>
            </a:extLst>
          </p:cNvPr>
          <p:cNvGraphicFramePr>
            <a:graphicFrameLocks noGrp="1"/>
          </p:cNvGraphicFramePr>
          <p:nvPr>
            <p:ph idx="1"/>
          </p:nvPr>
        </p:nvGraphicFramePr>
        <p:xfrm>
          <a:off x="1884364" y="1946495"/>
          <a:ext cx="7920037" cy="365420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C07B30F-8CB2-A435-E8DE-8C00A0F71C8F}"/>
              </a:ext>
            </a:extLst>
          </p:cNvPr>
          <p:cNvSpPr txBox="1"/>
          <p:nvPr/>
        </p:nvSpPr>
        <p:spPr>
          <a:xfrm>
            <a:off x="1887539" y="5929468"/>
            <a:ext cx="6142707" cy="30777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4851"/>
                </a:solidFill>
                <a:effectLst/>
                <a:uLnTx/>
                <a:uFillTx/>
                <a:latin typeface="Co Text Light"/>
                <a:ea typeface="+mn-ea"/>
                <a:cs typeface="+mn-cs"/>
              </a:rPr>
              <a:t>Mitchell, R. and Popham, F. (2008) Effect of exposure to natural environment on health inequalities: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004851"/>
                </a:solidFill>
                <a:effectLst/>
                <a:uLnTx/>
                <a:uFillTx/>
                <a:latin typeface="Co Text Light"/>
                <a:ea typeface="+mn-ea"/>
                <a:cs typeface="+mn-cs"/>
              </a:rPr>
              <a:t>an observational population study. The Lancet 372(9650):pp. 1655-1660.</a:t>
            </a:r>
          </a:p>
        </p:txBody>
      </p:sp>
      <p:sp>
        <p:nvSpPr>
          <p:cNvPr id="3" name="Rectangle 2">
            <a:extLst>
              <a:ext uri="{FF2B5EF4-FFF2-40B4-BE49-F238E27FC236}">
                <a16:creationId xmlns:a16="http://schemas.microsoft.com/office/drawing/2014/main" id="{B24B2B01-4605-B387-9230-91E763926160}"/>
              </a:ext>
            </a:extLst>
          </p:cNvPr>
          <p:cNvSpPr/>
          <p:nvPr/>
        </p:nvSpPr>
        <p:spPr>
          <a:xfrm>
            <a:off x="1791077" y="1463819"/>
            <a:ext cx="504730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4851"/>
                </a:solidFill>
                <a:effectLst/>
                <a:uLnTx/>
                <a:uFillTx/>
                <a:latin typeface="Co Text"/>
                <a:ea typeface="+mn-ea"/>
                <a:cs typeface="+mn-cs"/>
              </a:rPr>
              <a:t>Normalized Difference Vegetation Index (NDVI)</a:t>
            </a:r>
          </a:p>
        </p:txBody>
      </p:sp>
    </p:spTree>
    <p:extLst>
      <p:ext uri="{BB962C8B-B14F-4D97-AF65-F5344CB8AC3E}">
        <p14:creationId xmlns:p14="http://schemas.microsoft.com/office/powerpoint/2010/main" val="1218216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A9341-694C-8207-5CF0-1580B11E9B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19739-5A8B-59F1-5AEE-A0A38C4309B6}"/>
              </a:ext>
            </a:extLst>
          </p:cNvPr>
          <p:cNvSpPr>
            <a:spLocks noGrp="1"/>
          </p:cNvSpPr>
          <p:nvPr>
            <p:ph type="title"/>
          </p:nvPr>
        </p:nvSpPr>
        <p:spPr/>
        <p:txBody>
          <a:bodyPr/>
          <a:lstStyle/>
          <a:p>
            <a:r>
              <a:rPr lang="en-GB" dirty="0"/>
              <a:t>How a short walk in Nature can change your brain structure</a:t>
            </a:r>
          </a:p>
        </p:txBody>
      </p:sp>
      <p:pic>
        <p:nvPicPr>
          <p:cNvPr id="6" name="Content Placeholder 6">
            <a:extLst>
              <a:ext uri="{FF2B5EF4-FFF2-40B4-BE49-F238E27FC236}">
                <a16:creationId xmlns:a16="http://schemas.microsoft.com/office/drawing/2014/main" id="{5668B4A2-4BE7-B02E-93F6-A1549056851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560320" y="863517"/>
            <a:ext cx="7071360" cy="5825341"/>
          </a:xfrm>
        </p:spPr>
      </p:pic>
    </p:spTree>
    <p:extLst>
      <p:ext uri="{BB962C8B-B14F-4D97-AF65-F5344CB8AC3E}">
        <p14:creationId xmlns:p14="http://schemas.microsoft.com/office/powerpoint/2010/main" val="1527975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9CF59-912B-933D-C5FD-BD192FA14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40953D-B799-7E88-26E5-BE07C4E7B0C9}"/>
              </a:ext>
            </a:extLst>
          </p:cNvPr>
          <p:cNvSpPr>
            <a:spLocks noGrp="1"/>
          </p:cNvSpPr>
          <p:nvPr>
            <p:ph type="title"/>
          </p:nvPr>
        </p:nvSpPr>
        <p:spPr>
          <a:xfrm>
            <a:off x="480001" y="500400"/>
            <a:ext cx="3952852" cy="443198"/>
          </a:xfrm>
        </p:spPr>
        <p:txBody>
          <a:bodyPr/>
          <a:lstStyle/>
          <a:p>
            <a:r>
              <a:rPr lang="en-GB" dirty="0"/>
              <a:t>Amygdala changes after 60 min walk</a:t>
            </a:r>
          </a:p>
        </p:txBody>
      </p:sp>
      <p:pic>
        <p:nvPicPr>
          <p:cNvPr id="11" name="Picture 10">
            <a:extLst>
              <a:ext uri="{FF2B5EF4-FFF2-40B4-BE49-F238E27FC236}">
                <a16:creationId xmlns:a16="http://schemas.microsoft.com/office/drawing/2014/main" id="{97796D7A-DB47-1031-E9AE-C2243B8D3D04}"/>
              </a:ext>
            </a:extLst>
          </p:cNvPr>
          <p:cNvPicPr>
            <a:picLocks noChangeAspect="1"/>
          </p:cNvPicPr>
          <p:nvPr/>
        </p:nvPicPr>
        <p:blipFill>
          <a:blip r:embed="rId2"/>
          <a:stretch>
            <a:fillRect/>
          </a:stretch>
        </p:blipFill>
        <p:spPr>
          <a:xfrm>
            <a:off x="6373956" y="408960"/>
            <a:ext cx="5543550" cy="5572125"/>
          </a:xfrm>
          <a:prstGeom prst="rect">
            <a:avLst/>
          </a:prstGeom>
        </p:spPr>
      </p:pic>
      <p:pic>
        <p:nvPicPr>
          <p:cNvPr id="13" name="Picture 12">
            <a:extLst>
              <a:ext uri="{FF2B5EF4-FFF2-40B4-BE49-F238E27FC236}">
                <a16:creationId xmlns:a16="http://schemas.microsoft.com/office/drawing/2014/main" id="{7F53DA6D-8938-F553-8255-6993F8C5B0F3}"/>
              </a:ext>
            </a:extLst>
          </p:cNvPr>
          <p:cNvPicPr>
            <a:picLocks noChangeAspect="1"/>
          </p:cNvPicPr>
          <p:nvPr/>
        </p:nvPicPr>
        <p:blipFill>
          <a:blip r:embed="rId3"/>
          <a:stretch>
            <a:fillRect/>
          </a:stretch>
        </p:blipFill>
        <p:spPr>
          <a:xfrm>
            <a:off x="7506017" y="672473"/>
            <a:ext cx="3133725" cy="590550"/>
          </a:xfrm>
          <a:prstGeom prst="rect">
            <a:avLst/>
          </a:prstGeom>
        </p:spPr>
      </p:pic>
      <p:sp>
        <p:nvSpPr>
          <p:cNvPr id="15" name="TextBox 14">
            <a:extLst>
              <a:ext uri="{FF2B5EF4-FFF2-40B4-BE49-F238E27FC236}">
                <a16:creationId xmlns:a16="http://schemas.microsoft.com/office/drawing/2014/main" id="{4766495B-C284-4013-DED4-964D9C4177F2}"/>
              </a:ext>
            </a:extLst>
          </p:cNvPr>
          <p:cNvSpPr txBox="1"/>
          <p:nvPr/>
        </p:nvSpPr>
        <p:spPr>
          <a:xfrm>
            <a:off x="2397010" y="607252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o Text Light"/>
                <a:ea typeface="+mn-ea"/>
                <a:cs typeface="+mn-cs"/>
              </a:rPr>
              <a:t>Sudimac</a:t>
            </a:r>
            <a:r>
              <a:rPr kumimoji="0" lang="en-US" sz="1200" b="0" i="0" u="none" strike="noStrike" kern="1200" cap="none" spc="0" normalizeH="0" baseline="0" noProof="0" dirty="0">
                <a:ln>
                  <a:noFill/>
                </a:ln>
                <a:solidFill>
                  <a:prstClr val="black"/>
                </a:solidFill>
                <a:effectLst/>
                <a:uLnTx/>
                <a:uFillTx/>
                <a:latin typeface="Co Text Light"/>
                <a:ea typeface="+mn-ea"/>
                <a:cs typeface="+mn-cs"/>
              </a:rPr>
              <a:t>, S., Sale, V. and </a:t>
            </a:r>
            <a:r>
              <a:rPr kumimoji="0" lang="en-US" sz="1200" b="0" i="0" u="none" strike="noStrike" kern="1200" cap="none" spc="0" normalizeH="0" baseline="0" noProof="0" dirty="0" err="1">
                <a:ln>
                  <a:noFill/>
                </a:ln>
                <a:solidFill>
                  <a:prstClr val="black"/>
                </a:solidFill>
                <a:effectLst/>
                <a:uLnTx/>
                <a:uFillTx/>
                <a:latin typeface="Co Text Light"/>
                <a:ea typeface="+mn-ea"/>
                <a:cs typeface="+mn-cs"/>
              </a:rPr>
              <a:t>Kühn</a:t>
            </a:r>
            <a:r>
              <a:rPr kumimoji="0" lang="en-US" sz="1200" b="0" i="0" u="none" strike="noStrike" kern="1200" cap="none" spc="0" normalizeH="0" baseline="0" noProof="0" dirty="0">
                <a:ln>
                  <a:noFill/>
                </a:ln>
                <a:solidFill>
                  <a:prstClr val="black"/>
                </a:solidFill>
                <a:effectLst/>
                <a:uLnTx/>
                <a:uFillTx/>
                <a:latin typeface="Co Text Light"/>
                <a:ea typeface="+mn-ea"/>
                <a:cs typeface="+mn-cs"/>
              </a:rPr>
              <a:t>, S., 2022. How nature nurtures: Amygdala activity decreases as the result of a one-hour walk in nature. Molecular psychiatry, 27(11), pp.4446-4452.</a:t>
            </a:r>
            <a:endParaRPr kumimoji="0" lang="en-GB" sz="1200" b="0" i="0" u="none" strike="noStrike" kern="1200" cap="none" spc="0" normalizeH="0" baseline="0" noProof="0" dirty="0">
              <a:ln>
                <a:noFill/>
              </a:ln>
              <a:solidFill>
                <a:prstClr val="black"/>
              </a:solidFill>
              <a:effectLst/>
              <a:uLnTx/>
              <a:uFillTx/>
              <a:latin typeface="Co Text Light"/>
              <a:ea typeface="+mn-ea"/>
              <a:cs typeface="+mn-cs"/>
            </a:endParaRPr>
          </a:p>
        </p:txBody>
      </p:sp>
      <p:pic>
        <p:nvPicPr>
          <p:cNvPr id="17" name="Picture 16">
            <a:extLst>
              <a:ext uri="{FF2B5EF4-FFF2-40B4-BE49-F238E27FC236}">
                <a16:creationId xmlns:a16="http://schemas.microsoft.com/office/drawing/2014/main" id="{3237ED04-BDBA-13B3-ED15-960440FF0D32}"/>
              </a:ext>
            </a:extLst>
          </p:cNvPr>
          <p:cNvPicPr>
            <a:picLocks noChangeAspect="1"/>
          </p:cNvPicPr>
          <p:nvPr/>
        </p:nvPicPr>
        <p:blipFill>
          <a:blip r:embed="rId4"/>
          <a:stretch>
            <a:fillRect/>
          </a:stretch>
        </p:blipFill>
        <p:spPr>
          <a:xfrm>
            <a:off x="1152000" y="1731223"/>
            <a:ext cx="4585826" cy="4049817"/>
          </a:xfrm>
          <a:prstGeom prst="rect">
            <a:avLst/>
          </a:prstGeom>
        </p:spPr>
      </p:pic>
    </p:spTree>
    <p:extLst>
      <p:ext uri="{BB962C8B-B14F-4D97-AF65-F5344CB8AC3E}">
        <p14:creationId xmlns:p14="http://schemas.microsoft.com/office/powerpoint/2010/main" val="84047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2A65C-C505-E092-47E3-9277948CA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19F776-75A9-827D-BDA8-ED18F07BB5F7}"/>
              </a:ext>
            </a:extLst>
          </p:cNvPr>
          <p:cNvSpPr>
            <a:spLocks noGrp="1"/>
          </p:cNvSpPr>
          <p:nvPr>
            <p:ph type="title"/>
          </p:nvPr>
        </p:nvSpPr>
        <p:spPr>
          <a:xfrm>
            <a:off x="480001" y="500400"/>
            <a:ext cx="3952852" cy="443198"/>
          </a:xfrm>
        </p:spPr>
        <p:txBody>
          <a:bodyPr/>
          <a:lstStyle/>
          <a:p>
            <a:r>
              <a:rPr lang="en-GB" dirty="0"/>
              <a:t>Hippocampus  changes after 60 min walk</a:t>
            </a:r>
          </a:p>
        </p:txBody>
      </p:sp>
      <p:pic>
        <p:nvPicPr>
          <p:cNvPr id="4" name="Picture 3">
            <a:extLst>
              <a:ext uri="{FF2B5EF4-FFF2-40B4-BE49-F238E27FC236}">
                <a16:creationId xmlns:a16="http://schemas.microsoft.com/office/drawing/2014/main" id="{87300D6C-21D3-EDA5-B502-89E8243256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17920" y="943598"/>
            <a:ext cx="5311120" cy="5594977"/>
          </a:xfrm>
          <a:prstGeom prst="rect">
            <a:avLst/>
          </a:prstGeom>
        </p:spPr>
      </p:pic>
      <p:pic>
        <p:nvPicPr>
          <p:cNvPr id="6" name="Picture 5" descr="A diagram of the brain&#10;&#10;Description automatically generated">
            <a:extLst>
              <a:ext uri="{FF2B5EF4-FFF2-40B4-BE49-F238E27FC236}">
                <a16:creationId xmlns:a16="http://schemas.microsoft.com/office/drawing/2014/main" id="{BE802236-BE10-52F2-5C8A-02747F5908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26640" y="1729473"/>
            <a:ext cx="3556000" cy="4727101"/>
          </a:xfrm>
          <a:prstGeom prst="rect">
            <a:avLst/>
          </a:prstGeom>
        </p:spPr>
      </p:pic>
    </p:spTree>
    <p:extLst>
      <p:ext uri="{BB962C8B-B14F-4D97-AF65-F5344CB8AC3E}">
        <p14:creationId xmlns:p14="http://schemas.microsoft.com/office/powerpoint/2010/main" val="347844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B3686-54A4-F002-F9B6-942F93144406}"/>
            </a:ext>
          </a:extLst>
        </p:cNvPr>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489FDE5F-2F55-3CD6-42A8-4F23BB3ABC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45350" y="311944"/>
            <a:ext cx="11855112" cy="53674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C89C2E37-DD4D-57A6-D69D-F72F521F4ACF}"/>
              </a:ext>
            </a:extLst>
          </p:cNvPr>
          <p:cNvSpPr/>
          <p:nvPr/>
        </p:nvSpPr>
        <p:spPr>
          <a:xfrm>
            <a:off x="-1" y="5968678"/>
            <a:ext cx="11945815" cy="707886"/>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2000" b="0" i="0" u="none" strike="noStrike" kern="1200" cap="none" spc="0" normalizeH="0" baseline="0" noProof="0">
                <a:ln>
                  <a:noFill/>
                </a:ln>
                <a:solidFill>
                  <a:prstClr val="black"/>
                </a:solidFill>
                <a:effectLst/>
                <a:uLnTx/>
                <a:uFillTx/>
                <a:latin typeface="Candara" panose="020E0502030303020204" pitchFamily="34" charset="0"/>
                <a:ea typeface="ＭＳ Ｐゴシック" panose="020B0600070205080204" pitchFamily="34" charset="-128"/>
                <a:cs typeface="+mn-cs"/>
              </a:rPr>
              <a:t>Bratman et al. 2015. </a:t>
            </a:r>
            <a:r>
              <a:rPr kumimoji="0" lang="en-GB" altLang="en-US" sz="2000" b="1" i="0" u="none" strike="noStrike" kern="1200" cap="none" spc="0" normalizeH="0" baseline="0" noProof="0">
                <a:ln>
                  <a:noFill/>
                </a:ln>
                <a:solidFill>
                  <a:prstClr val="black"/>
                </a:solidFill>
                <a:effectLst/>
                <a:uLnTx/>
                <a:uFillTx/>
                <a:latin typeface="Candara" panose="020E0502030303020204" pitchFamily="34" charset="0"/>
                <a:ea typeface="ＭＳ Ｐゴシック" panose="020B0600070205080204" pitchFamily="34" charset="-128"/>
                <a:cs typeface="+mn-cs"/>
              </a:rPr>
              <a:t>Nature experience reduces rumination and </a:t>
            </a:r>
            <a:r>
              <a:rPr kumimoji="0" lang="en-GB" altLang="en-US" sz="2000" b="1" i="0" u="none" strike="noStrike" kern="1200" cap="none" spc="0" normalizeH="0" baseline="0" noProof="0" err="1">
                <a:ln>
                  <a:noFill/>
                </a:ln>
                <a:solidFill>
                  <a:prstClr val="black"/>
                </a:solidFill>
                <a:effectLst/>
                <a:uLnTx/>
                <a:uFillTx/>
                <a:latin typeface="Candara" panose="020E0502030303020204" pitchFamily="34" charset="0"/>
                <a:ea typeface="ＭＳ Ｐゴシック" panose="020B0600070205080204" pitchFamily="34" charset="-128"/>
                <a:cs typeface="+mn-cs"/>
              </a:rPr>
              <a:t>subgenual</a:t>
            </a:r>
            <a:r>
              <a:rPr kumimoji="0" lang="en-GB" altLang="en-US" sz="2000" b="1" i="0" u="none" strike="noStrike" kern="1200" cap="none" spc="0" normalizeH="0" baseline="0" noProof="0">
                <a:ln>
                  <a:noFill/>
                </a:ln>
                <a:solidFill>
                  <a:prstClr val="black"/>
                </a:solidFill>
                <a:effectLst/>
                <a:uLnTx/>
                <a:uFillTx/>
                <a:latin typeface="Candara" panose="020E0502030303020204" pitchFamily="34" charset="0"/>
                <a:ea typeface="ＭＳ Ｐゴシック" panose="020B0600070205080204" pitchFamily="34" charset="-128"/>
                <a:cs typeface="+mn-cs"/>
              </a:rPr>
              <a:t> prefrontal cortex activation. </a:t>
            </a:r>
            <a:r>
              <a:rPr kumimoji="0" lang="en-GB" altLang="en-US" sz="2000" b="0" i="1" u="none" strike="noStrike" kern="1200" cap="none" spc="0" normalizeH="0" baseline="0" noProof="0">
                <a:ln>
                  <a:noFill/>
                </a:ln>
                <a:solidFill>
                  <a:prstClr val="black"/>
                </a:solidFill>
                <a:effectLst/>
                <a:uLnTx/>
                <a:uFillTx/>
                <a:latin typeface="Candara" panose="020E0502030303020204" pitchFamily="34" charset="0"/>
                <a:ea typeface="ＭＳ Ｐゴシック" panose="020B0600070205080204" pitchFamily="34" charset="-128"/>
                <a:cs typeface="+mn-cs"/>
              </a:rPr>
              <a:t>PNAS. 112(28):8567-8572</a:t>
            </a:r>
          </a:p>
        </p:txBody>
      </p:sp>
      <p:sp>
        <p:nvSpPr>
          <p:cNvPr id="2" name="TextBox 1">
            <a:extLst>
              <a:ext uri="{FF2B5EF4-FFF2-40B4-BE49-F238E27FC236}">
                <a16:creationId xmlns:a16="http://schemas.microsoft.com/office/drawing/2014/main" id="{E9D2A172-2EEC-98E9-8B68-6AC53863BEDB}"/>
              </a:ext>
            </a:extLst>
          </p:cNvPr>
          <p:cNvSpPr txBox="1"/>
          <p:nvPr/>
        </p:nvSpPr>
        <p:spPr>
          <a:xfrm>
            <a:off x="6348248" y="311944"/>
            <a:ext cx="50659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a:ea typeface="+mn-ea"/>
                <a:cs typeface="+mn-cs"/>
              </a:rPr>
              <a:t>Reduced blood flow in the prefrontal cortex reduces negative rumination</a:t>
            </a:r>
          </a:p>
        </p:txBody>
      </p:sp>
    </p:spTree>
    <p:extLst>
      <p:ext uri="{BB962C8B-B14F-4D97-AF65-F5344CB8AC3E}">
        <p14:creationId xmlns:p14="http://schemas.microsoft.com/office/powerpoint/2010/main" val="308091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7800F6A-A906-707B-E112-A026D072F063}"/>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0400915E-306F-B39C-BCF4-4E43881CB885}"/>
              </a:ext>
            </a:extLst>
          </p:cNvPr>
          <p:cNvSpPr>
            <a:spLocks noChangeAspect="1"/>
          </p:cNvSpPr>
          <p:nvPr/>
        </p:nvSpPr>
        <p:spPr>
          <a:xfrm>
            <a:off x="1884000" y="1674891"/>
            <a:ext cx="3096000" cy="309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4" name="Rectangle 3">
            <a:extLst>
              <a:ext uri="{FF2B5EF4-FFF2-40B4-BE49-F238E27FC236}">
                <a16:creationId xmlns:a16="http://schemas.microsoft.com/office/drawing/2014/main" id="{08511885-C416-4E78-17A2-CBC95457020C}"/>
              </a:ext>
            </a:extLst>
          </p:cNvPr>
          <p:cNvSpPr/>
          <p:nvPr/>
        </p:nvSpPr>
        <p:spPr>
          <a:xfrm>
            <a:off x="1234814" y="1838602"/>
            <a:ext cx="4572000" cy="2768578"/>
          </a:xfrm>
          <a:prstGeom prst="rect">
            <a:avLst/>
          </a:prstGeom>
        </p:spPr>
        <p:txBody>
          <a:bodyPr>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High</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Blood Pressure</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in pregnant</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women increased</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by 14% for every</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300 meters away</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from green</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a:ln>
                  <a:noFill/>
                </a:ln>
                <a:solidFill>
                  <a:srgbClr val="004851"/>
                </a:solidFill>
                <a:effectLst/>
                <a:uLnTx/>
                <a:uFillTx/>
                <a:latin typeface="Co Text Light"/>
                <a:ea typeface="+mn-ea"/>
                <a:cs typeface="+mn-cs"/>
              </a:rPr>
              <a:t>space</a:t>
            </a:r>
          </a:p>
        </p:txBody>
      </p:sp>
      <p:sp>
        <p:nvSpPr>
          <p:cNvPr id="5" name="Oval 4">
            <a:extLst>
              <a:ext uri="{FF2B5EF4-FFF2-40B4-BE49-F238E27FC236}">
                <a16:creationId xmlns:a16="http://schemas.microsoft.com/office/drawing/2014/main" id="{51FBDBA4-C691-6251-D0AD-287AA230415F}"/>
              </a:ext>
            </a:extLst>
          </p:cNvPr>
          <p:cNvSpPr>
            <a:spLocks noChangeAspect="1"/>
          </p:cNvSpPr>
          <p:nvPr/>
        </p:nvSpPr>
        <p:spPr>
          <a:xfrm>
            <a:off x="7213225" y="1674891"/>
            <a:ext cx="3096000" cy="3096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6" name="Rectangle 5">
            <a:extLst>
              <a:ext uri="{FF2B5EF4-FFF2-40B4-BE49-F238E27FC236}">
                <a16:creationId xmlns:a16="http://schemas.microsoft.com/office/drawing/2014/main" id="{02164FA9-7F38-77F5-36A4-0CDC6BFD347D}"/>
              </a:ext>
            </a:extLst>
          </p:cNvPr>
          <p:cNvSpPr/>
          <p:nvPr/>
        </p:nvSpPr>
        <p:spPr>
          <a:xfrm>
            <a:off x="6475225" y="1925947"/>
            <a:ext cx="4572000" cy="2101729"/>
          </a:xfrm>
          <a:prstGeom prst="rect">
            <a:avLst/>
          </a:prstGeom>
        </p:spPr>
        <p:txBody>
          <a:bodyPr>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Birth</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weight was </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healthier</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within the 500</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metres of</a:t>
            </a:r>
          </a:p>
          <a:p>
            <a:pPr marL="0" marR="0" lvl="0" indent="0" algn="ctr" defTabSz="914400" rtl="0" eaLnBrk="1" fontAlgn="auto" latinLnBrk="0" hangingPunct="1">
              <a:lnSpc>
                <a:spcPts val="26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o Text Light"/>
                <a:ea typeface="+mn-ea"/>
                <a:cs typeface="+mn-cs"/>
              </a:rPr>
              <a:t>green space</a:t>
            </a:r>
          </a:p>
        </p:txBody>
      </p:sp>
      <p:sp>
        <p:nvSpPr>
          <p:cNvPr id="7" name="Rectangle 6">
            <a:extLst>
              <a:ext uri="{FF2B5EF4-FFF2-40B4-BE49-F238E27FC236}">
                <a16:creationId xmlns:a16="http://schemas.microsoft.com/office/drawing/2014/main" id="{669CB3FD-9F3A-40E5-6D19-98AA4A0BF14C}"/>
              </a:ext>
            </a:extLst>
          </p:cNvPr>
          <p:cNvSpPr/>
          <p:nvPr/>
        </p:nvSpPr>
        <p:spPr>
          <a:xfrm>
            <a:off x="1800621" y="5897857"/>
            <a:ext cx="801238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o Text Light"/>
                <a:ea typeface="+mn-ea"/>
                <a:cs typeface="+mn-cs"/>
              </a:rPr>
              <a:t>1. Grazuleviciene R et al Int J Environ Res Public Health 2014 11 2958-2972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white"/>
                </a:solidFill>
                <a:effectLst/>
                <a:uLnTx/>
                <a:uFillTx/>
                <a:latin typeface="Co Text Light"/>
                <a:ea typeface="+mn-ea"/>
                <a:cs typeface="+mn-cs"/>
              </a:rPr>
              <a:t>2. Dadvand P Env Health Perspectives 120 10</a:t>
            </a:r>
          </a:p>
        </p:txBody>
      </p:sp>
      <p:sp>
        <p:nvSpPr>
          <p:cNvPr id="8" name="Oval 7">
            <a:extLst>
              <a:ext uri="{FF2B5EF4-FFF2-40B4-BE49-F238E27FC236}">
                <a16:creationId xmlns:a16="http://schemas.microsoft.com/office/drawing/2014/main" id="{5934C84A-351F-6A3F-AD44-71BECE5333D8}"/>
              </a:ext>
            </a:extLst>
          </p:cNvPr>
          <p:cNvSpPr/>
          <p:nvPr/>
        </p:nvSpPr>
        <p:spPr>
          <a:xfrm>
            <a:off x="5806814" y="443060"/>
            <a:ext cx="2781005" cy="1348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2" name="Title 1">
            <a:extLst>
              <a:ext uri="{FF2B5EF4-FFF2-40B4-BE49-F238E27FC236}">
                <a16:creationId xmlns:a16="http://schemas.microsoft.com/office/drawing/2014/main" id="{F8606951-706E-7188-4C44-A89CF45B47AE}"/>
              </a:ext>
            </a:extLst>
          </p:cNvPr>
          <p:cNvSpPr>
            <a:spLocks noGrp="1"/>
          </p:cNvSpPr>
          <p:nvPr>
            <p:ph type="title"/>
          </p:nvPr>
        </p:nvSpPr>
        <p:spPr>
          <a:xfrm>
            <a:off x="1678073" y="935970"/>
            <a:ext cx="11231303" cy="443198"/>
          </a:xfrm>
        </p:spPr>
        <p:txBody>
          <a:bodyPr/>
          <a:lstStyle/>
          <a:p>
            <a:r>
              <a:rPr lang="en-GB" sz="3600">
                <a:solidFill>
                  <a:schemeClr val="tx1"/>
                </a:solidFill>
              </a:rPr>
              <a:t>Start Well</a:t>
            </a:r>
          </a:p>
        </p:txBody>
      </p:sp>
    </p:spTree>
    <p:extLst>
      <p:ext uri="{BB962C8B-B14F-4D97-AF65-F5344CB8AC3E}">
        <p14:creationId xmlns:p14="http://schemas.microsoft.com/office/powerpoint/2010/main" val="24633179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54565-0F8F-78C7-1CEA-F32B9B513979}"/>
            </a:ext>
          </a:extLst>
        </p:cNvPr>
        <p:cNvGrpSpPr/>
        <p:nvPr/>
      </p:nvGrpSpPr>
      <p:grpSpPr>
        <a:xfrm>
          <a:off x="0" y="0"/>
          <a:ext cx="0" cy="0"/>
          <a:chOff x="0" y="0"/>
          <a:chExt cx="0" cy="0"/>
        </a:xfrm>
      </p:grpSpPr>
      <p:pic>
        <p:nvPicPr>
          <p:cNvPr id="6" name="Picture 5" descr="A person standing next to a tree&#10;&#10;Description automatically generated">
            <a:extLst>
              <a:ext uri="{FF2B5EF4-FFF2-40B4-BE49-F238E27FC236}">
                <a16:creationId xmlns:a16="http://schemas.microsoft.com/office/drawing/2014/main" id="{5BA379F5-EF24-97F0-C0E5-6CF3BFFB8B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58951"/>
            <a:ext cx="12192000" cy="8137721"/>
          </a:xfrm>
          <a:prstGeom prst="rect">
            <a:avLst/>
          </a:prstGeom>
        </p:spPr>
      </p:pic>
      <p:sp>
        <p:nvSpPr>
          <p:cNvPr id="8" name="TextBox 7">
            <a:extLst>
              <a:ext uri="{FF2B5EF4-FFF2-40B4-BE49-F238E27FC236}">
                <a16:creationId xmlns:a16="http://schemas.microsoft.com/office/drawing/2014/main" id="{D0502B90-4C64-715C-C0CD-F5CE94AAF2E5}"/>
              </a:ext>
            </a:extLst>
          </p:cNvPr>
          <p:cNvSpPr txBox="1"/>
          <p:nvPr/>
        </p:nvSpPr>
        <p:spPr>
          <a:xfrm>
            <a:off x="2284909" y="5938787"/>
            <a:ext cx="5180029" cy="646331"/>
          </a:xfrm>
          <a:prstGeom prst="rect">
            <a:avLst/>
          </a:prstGeom>
          <a:solidFill>
            <a:schemeClr val="accent6">
              <a:lumMod val="75000"/>
              <a:alpha val="63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o Text Light"/>
                <a:ea typeface="+mn-ea"/>
                <a:cs typeface="+mn-cs"/>
              </a:rPr>
              <a:t>Kühn, et al 2020. Brain structure and habitat: Do the brains of our children tell us where they have been brought up?. </a:t>
            </a:r>
            <a:r>
              <a:rPr kumimoji="0" lang="en-GB" sz="1200" b="0" i="0" u="none" strike="noStrike" kern="1200" cap="none" spc="0" normalizeH="0" baseline="0" noProof="0" dirty="0" err="1">
                <a:ln>
                  <a:noFill/>
                </a:ln>
                <a:solidFill>
                  <a:prstClr val="white"/>
                </a:solidFill>
                <a:effectLst/>
                <a:uLnTx/>
                <a:uFillTx/>
                <a:latin typeface="Co Text Light"/>
                <a:ea typeface="+mn-ea"/>
                <a:cs typeface="+mn-cs"/>
              </a:rPr>
              <a:t>NeuroImage</a:t>
            </a:r>
            <a:r>
              <a:rPr kumimoji="0" lang="en-GB" sz="1200" b="0" i="0" u="none" strike="noStrike" kern="1200" cap="none" spc="0" normalizeH="0" baseline="0" noProof="0" dirty="0">
                <a:ln>
                  <a:noFill/>
                </a:ln>
                <a:solidFill>
                  <a:prstClr val="white"/>
                </a:solidFill>
                <a:effectLst/>
                <a:uLnTx/>
                <a:uFillTx/>
                <a:latin typeface="Co Text Light"/>
                <a:ea typeface="+mn-ea"/>
                <a:cs typeface="+mn-cs"/>
              </a:rPr>
              <a:t>, 222, p.117225.</a:t>
            </a:r>
          </a:p>
        </p:txBody>
      </p:sp>
      <p:sp>
        <p:nvSpPr>
          <p:cNvPr id="5" name="Oval 4">
            <a:extLst>
              <a:ext uri="{FF2B5EF4-FFF2-40B4-BE49-F238E27FC236}">
                <a16:creationId xmlns:a16="http://schemas.microsoft.com/office/drawing/2014/main" id="{F8FA87CE-361C-CB00-69A4-88A2D37EAD02}"/>
              </a:ext>
            </a:extLst>
          </p:cNvPr>
          <p:cNvSpPr/>
          <p:nvPr/>
        </p:nvSpPr>
        <p:spPr>
          <a:xfrm>
            <a:off x="5806814" y="443060"/>
            <a:ext cx="2781005" cy="1348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3" name="Title 1">
            <a:extLst>
              <a:ext uri="{FF2B5EF4-FFF2-40B4-BE49-F238E27FC236}">
                <a16:creationId xmlns:a16="http://schemas.microsoft.com/office/drawing/2014/main" id="{1EAEE1E8-8D2B-1695-5F52-BD7C25E0CA68}"/>
              </a:ext>
            </a:extLst>
          </p:cNvPr>
          <p:cNvSpPr txBox="1">
            <a:spLocks/>
          </p:cNvSpPr>
          <p:nvPr/>
        </p:nvSpPr>
        <p:spPr>
          <a:xfrm>
            <a:off x="6096000" y="895665"/>
            <a:ext cx="2432084" cy="443198"/>
          </a:xfrm>
          <a:prstGeom prst="rect">
            <a:avLst/>
          </a:prstGeom>
        </p:spPr>
        <p:txBody>
          <a:bodyPr vert="horz" lIns="0" tIns="0" rIns="0" bIns="0" rtlCol="0" anchor="t" anchorCtr="0">
            <a:noAutofit/>
          </a:bodyPr>
          <a:lst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a:lstStyle>
          <a:p>
            <a:pPr marL="0" marR="0" lvl="0" indent="0" algn="l" defTabSz="914485"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30" normalizeH="0" baseline="0" noProof="0">
                <a:ln>
                  <a:noFill/>
                </a:ln>
                <a:solidFill>
                  <a:prstClr val="black"/>
                </a:solidFill>
                <a:effectLst/>
                <a:uLnTx/>
                <a:uFillTx/>
                <a:latin typeface="Co Text"/>
                <a:ea typeface="+mj-ea"/>
                <a:cs typeface="+mj-cs"/>
              </a:rPr>
              <a:t>Grow Well</a:t>
            </a:r>
          </a:p>
        </p:txBody>
      </p:sp>
      <p:sp>
        <p:nvSpPr>
          <p:cNvPr id="7" name="TextBox 6">
            <a:extLst>
              <a:ext uri="{FF2B5EF4-FFF2-40B4-BE49-F238E27FC236}">
                <a16:creationId xmlns:a16="http://schemas.microsoft.com/office/drawing/2014/main" id="{AD52BD41-69EB-7DDD-23A6-3EB0A04636C8}"/>
              </a:ext>
            </a:extLst>
          </p:cNvPr>
          <p:cNvSpPr txBox="1"/>
          <p:nvPr/>
        </p:nvSpPr>
        <p:spPr>
          <a:xfrm>
            <a:off x="2473753" y="4461459"/>
            <a:ext cx="9035760" cy="984885"/>
          </a:xfrm>
          <a:prstGeom prst="rect">
            <a:avLst/>
          </a:prstGeom>
          <a:solidFill>
            <a:schemeClr val="accent6">
              <a:lumMod val="50000"/>
              <a:alpha val="50000"/>
            </a:schemeClr>
          </a:solidFill>
        </p:spPr>
        <p:txBody>
          <a:bodyPr wrap="square" lIns="0" tIns="0" rIns="0" bIns="0" rtlCol="0">
            <a:spAutoFit/>
          </a:bodyPr>
          <a:lstStyle/>
          <a:p>
            <a:pPr marL="0" marR="0" lvl="0" indent="0" algn="l" defTabSz="914485"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o Text"/>
                <a:ea typeface="+mn-ea"/>
                <a:cs typeface="+mn-cs"/>
              </a:rPr>
              <a:t>Rural children have a larger Hippocampus compared to urban children</a:t>
            </a:r>
            <a:endParaRPr kumimoji="0" lang="en-GB" sz="3600" b="0" i="0" u="none" strike="noStrike" kern="1200" cap="none" spc="0" normalizeH="0" baseline="0" noProof="0" dirty="0">
              <a:ln>
                <a:noFill/>
              </a:ln>
              <a:solidFill>
                <a:prstClr val="white"/>
              </a:solidFill>
              <a:effectLst/>
              <a:uLnTx/>
              <a:uFillTx/>
              <a:latin typeface="Co Text"/>
              <a:ea typeface="+mn-ea"/>
              <a:cs typeface="+mn-cs"/>
            </a:endParaRPr>
          </a:p>
        </p:txBody>
      </p:sp>
    </p:spTree>
    <p:extLst>
      <p:ext uri="{BB962C8B-B14F-4D97-AF65-F5344CB8AC3E}">
        <p14:creationId xmlns:p14="http://schemas.microsoft.com/office/powerpoint/2010/main" val="3599624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A7540-9C9C-4F59-95B1-174AC6985926}"/>
              </a:ext>
            </a:extLst>
          </p:cNvPr>
          <p:cNvSpPr>
            <a:spLocks noGrp="1"/>
          </p:cNvSpPr>
          <p:nvPr>
            <p:ph type="title"/>
          </p:nvPr>
        </p:nvSpPr>
        <p:spPr>
          <a:xfrm>
            <a:off x="7365460" y="2224634"/>
            <a:ext cx="4411570" cy="923330"/>
          </a:xfrm>
        </p:spPr>
        <p:txBody>
          <a:bodyPr vert="horz" lIns="91440" tIns="45720" rIns="91440" bIns="45720" rtlCol="0" anchor="b">
            <a:normAutofit/>
          </a:bodyPr>
          <a:lstStyle/>
          <a:p>
            <a:r>
              <a:rPr lang="en-US" sz="5400" dirty="0">
                <a:latin typeface="Co Text" panose="020B0603060202020204" pitchFamily="34" charset="0"/>
                <a:cs typeface="Co Text" panose="020B0603060202020204" pitchFamily="34" charset="0"/>
              </a:rPr>
              <a:t>Feeling Safe</a:t>
            </a:r>
          </a:p>
        </p:txBody>
      </p:sp>
      <p:pic>
        <p:nvPicPr>
          <p:cNvPr id="4" name="Picture 3" descr="A picture containing text, grass, zebra, outdoor&#10;&#10;Description automatically generated">
            <a:extLst>
              <a:ext uri="{FF2B5EF4-FFF2-40B4-BE49-F238E27FC236}">
                <a16:creationId xmlns:a16="http://schemas.microsoft.com/office/drawing/2014/main" id="{80873015-D42B-4256-BDE1-0FB6D35E84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3994265C-6B4C-A18C-7AD4-99D2D97EDFC3}"/>
              </a:ext>
            </a:extLst>
          </p:cNvPr>
          <p:cNvSpPr txBox="1"/>
          <p:nvPr/>
        </p:nvSpPr>
        <p:spPr>
          <a:xfrm>
            <a:off x="5917324" y="5156113"/>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Psychological safety is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recognised</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as central to mental health, wellbeing (Sullivan et al, 2018) and post-traumatic growth (Norman et al, 2020) </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062589"/>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049B1-BDEB-032E-0690-E2430C16F2E7}"/>
            </a:ext>
          </a:extLst>
        </p:cNvPr>
        <p:cNvGrpSpPr/>
        <p:nvPr/>
      </p:nvGrpSpPr>
      <p:grpSpPr>
        <a:xfrm>
          <a:off x="0" y="0"/>
          <a:ext cx="0" cy="0"/>
          <a:chOff x="0" y="0"/>
          <a:chExt cx="0" cy="0"/>
        </a:xfrm>
      </p:grpSpPr>
      <p:pic>
        <p:nvPicPr>
          <p:cNvPr id="3" name="Picture 2" descr="A person standing in a field&#10;&#10;Description automatically generated">
            <a:extLst>
              <a:ext uri="{FF2B5EF4-FFF2-40B4-BE49-F238E27FC236}">
                <a16:creationId xmlns:a16="http://schemas.microsoft.com/office/drawing/2014/main" id="{1BEFAF61-06D1-6F37-8216-C9495D7619C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68" y="-556181"/>
            <a:ext cx="12101288" cy="8261545"/>
          </a:xfrm>
          <a:prstGeom prst="rect">
            <a:avLst/>
          </a:prstGeom>
        </p:spPr>
      </p:pic>
      <p:sp>
        <p:nvSpPr>
          <p:cNvPr id="7" name="TextBox 6">
            <a:extLst>
              <a:ext uri="{FF2B5EF4-FFF2-40B4-BE49-F238E27FC236}">
                <a16:creationId xmlns:a16="http://schemas.microsoft.com/office/drawing/2014/main" id="{FE6E0E93-229A-BA91-0AB2-89D61B4CC903}"/>
              </a:ext>
            </a:extLst>
          </p:cNvPr>
          <p:cNvSpPr txBox="1"/>
          <p:nvPr/>
        </p:nvSpPr>
        <p:spPr>
          <a:xfrm>
            <a:off x="1789102" y="5671811"/>
            <a:ext cx="9364954" cy="1077218"/>
          </a:xfrm>
          <a:prstGeom prst="rect">
            <a:avLst/>
          </a:prstGeom>
          <a:solidFill>
            <a:schemeClr val="accent6">
              <a:lumMod val="50000"/>
              <a:alpha val="68000"/>
            </a:schemeClr>
          </a:solidFill>
        </p:spPr>
        <p:txBody>
          <a:bodyPr wrap="square">
            <a:spAutoFit/>
          </a:bodyPr>
          <a:lstStyle/>
          <a:p>
            <a:pPr marL="0" marR="0" lvl="0" indent="0" algn="l" defTabSz="914485"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o Text"/>
                <a:ea typeface="+mn-ea"/>
                <a:cs typeface="+mn-cs"/>
              </a:rPr>
              <a:t>Miri, M., de Prado-Bert, P., </a:t>
            </a:r>
            <a:r>
              <a:rPr kumimoji="0" lang="en-GB" sz="1600" b="0" i="0" u="none" strike="noStrike" kern="1200" cap="none" spc="0" normalizeH="0" baseline="0" noProof="0" err="1">
                <a:ln>
                  <a:noFill/>
                </a:ln>
                <a:solidFill>
                  <a:prstClr val="white"/>
                </a:solidFill>
                <a:effectLst/>
                <a:uLnTx/>
                <a:uFillTx/>
                <a:latin typeface="Co Text"/>
                <a:ea typeface="+mn-ea"/>
                <a:cs typeface="+mn-cs"/>
              </a:rPr>
              <a:t>Alahabadi</a:t>
            </a:r>
            <a:r>
              <a:rPr kumimoji="0" lang="en-GB" sz="1600" b="0" i="0" u="none" strike="noStrike" kern="1200" cap="none" spc="0" normalizeH="0" baseline="0" noProof="0">
                <a:ln>
                  <a:noFill/>
                </a:ln>
                <a:solidFill>
                  <a:prstClr val="white"/>
                </a:solidFill>
                <a:effectLst/>
                <a:uLnTx/>
                <a:uFillTx/>
                <a:latin typeface="Co Text"/>
                <a:ea typeface="+mn-ea"/>
                <a:cs typeface="+mn-cs"/>
              </a:rPr>
              <a:t>, A., Najafi, M.L., Rad, A., Moslem, A., Aval, H.E., </a:t>
            </a:r>
            <a:r>
              <a:rPr kumimoji="0" lang="en-GB" sz="1600" b="0" i="0" u="none" strike="noStrike" kern="1200" cap="none" spc="0" normalizeH="0" baseline="0" noProof="0" err="1">
                <a:ln>
                  <a:noFill/>
                </a:ln>
                <a:solidFill>
                  <a:prstClr val="white"/>
                </a:solidFill>
                <a:effectLst/>
                <a:uLnTx/>
                <a:uFillTx/>
                <a:latin typeface="Co Text"/>
                <a:ea typeface="+mn-ea"/>
                <a:cs typeface="+mn-cs"/>
              </a:rPr>
              <a:t>Ehrampoush</a:t>
            </a:r>
            <a:r>
              <a:rPr kumimoji="0" lang="en-GB" sz="1600" b="0" i="0" u="none" strike="noStrike" kern="1200" cap="none" spc="0" normalizeH="0" baseline="0" noProof="0">
                <a:ln>
                  <a:noFill/>
                </a:ln>
                <a:solidFill>
                  <a:prstClr val="white"/>
                </a:solidFill>
                <a:effectLst/>
                <a:uLnTx/>
                <a:uFillTx/>
                <a:latin typeface="Co Text"/>
                <a:ea typeface="+mn-ea"/>
                <a:cs typeface="+mn-cs"/>
              </a:rPr>
              <a:t>, M.H., Bustamante, M., </a:t>
            </a:r>
            <a:r>
              <a:rPr kumimoji="0" lang="en-GB" sz="1600" b="0" i="0" u="none" strike="noStrike" kern="1200" cap="none" spc="0" normalizeH="0" baseline="0" noProof="0" err="1">
                <a:ln>
                  <a:noFill/>
                </a:ln>
                <a:solidFill>
                  <a:prstClr val="white"/>
                </a:solidFill>
                <a:effectLst/>
                <a:uLnTx/>
                <a:uFillTx/>
                <a:latin typeface="Co Text"/>
                <a:ea typeface="+mn-ea"/>
                <a:cs typeface="+mn-cs"/>
              </a:rPr>
              <a:t>Sakhvidi</a:t>
            </a:r>
            <a:r>
              <a:rPr kumimoji="0" lang="en-GB" sz="1600" b="0" i="0" u="none" strike="noStrike" kern="1200" cap="none" spc="0" normalizeH="0" baseline="0" noProof="0">
                <a:ln>
                  <a:noFill/>
                </a:ln>
                <a:solidFill>
                  <a:prstClr val="white"/>
                </a:solidFill>
                <a:effectLst/>
                <a:uLnTx/>
                <a:uFillTx/>
                <a:latin typeface="Co Text"/>
                <a:ea typeface="+mn-ea"/>
                <a:cs typeface="+mn-cs"/>
              </a:rPr>
              <a:t>, M.J.Z. and </a:t>
            </a:r>
            <a:r>
              <a:rPr kumimoji="0" lang="en-GB" sz="1600" b="0" i="0" u="none" strike="noStrike" kern="1200" cap="none" spc="0" normalizeH="0" baseline="0" noProof="0" err="1">
                <a:ln>
                  <a:noFill/>
                </a:ln>
                <a:solidFill>
                  <a:prstClr val="white"/>
                </a:solidFill>
                <a:effectLst/>
                <a:uLnTx/>
                <a:uFillTx/>
                <a:latin typeface="Co Text"/>
                <a:ea typeface="+mn-ea"/>
                <a:cs typeface="+mn-cs"/>
              </a:rPr>
              <a:t>Nawrot</a:t>
            </a:r>
            <a:r>
              <a:rPr kumimoji="0" lang="en-GB" sz="1600" b="0" i="0" u="none" strike="noStrike" kern="1200" cap="none" spc="0" normalizeH="0" baseline="0" noProof="0">
                <a:ln>
                  <a:noFill/>
                </a:ln>
                <a:solidFill>
                  <a:prstClr val="white"/>
                </a:solidFill>
                <a:effectLst/>
                <a:uLnTx/>
                <a:uFillTx/>
                <a:latin typeface="Co Text"/>
                <a:ea typeface="+mn-ea"/>
                <a:cs typeface="+mn-cs"/>
              </a:rPr>
              <a:t>, T., 2020. Association of greenspace exposure with telomere length in preschool children. </a:t>
            </a:r>
            <a:r>
              <a:rPr kumimoji="0" lang="en-GB" sz="1600" b="0" i="1" u="none" strike="noStrike" kern="1200" cap="none" spc="0" normalizeH="0" baseline="0" noProof="0">
                <a:ln>
                  <a:noFill/>
                </a:ln>
                <a:solidFill>
                  <a:prstClr val="white"/>
                </a:solidFill>
                <a:effectLst/>
                <a:uLnTx/>
                <a:uFillTx/>
                <a:latin typeface="Co Text"/>
                <a:ea typeface="+mn-ea"/>
                <a:cs typeface="+mn-cs"/>
              </a:rPr>
              <a:t>Environmental Pollution</a:t>
            </a:r>
            <a:r>
              <a:rPr kumimoji="0" lang="en-GB" sz="1600" b="0" i="0" u="none" strike="noStrike" kern="1200" cap="none" spc="0" normalizeH="0" baseline="0" noProof="0">
                <a:ln>
                  <a:noFill/>
                </a:ln>
                <a:solidFill>
                  <a:prstClr val="white"/>
                </a:solidFill>
                <a:effectLst/>
                <a:uLnTx/>
                <a:uFillTx/>
                <a:latin typeface="Co Text"/>
                <a:ea typeface="+mn-ea"/>
                <a:cs typeface="+mn-cs"/>
              </a:rPr>
              <a:t>, p.115228.</a:t>
            </a:r>
          </a:p>
        </p:txBody>
      </p:sp>
      <p:sp>
        <p:nvSpPr>
          <p:cNvPr id="8" name="TextBox 7">
            <a:extLst>
              <a:ext uri="{FF2B5EF4-FFF2-40B4-BE49-F238E27FC236}">
                <a16:creationId xmlns:a16="http://schemas.microsoft.com/office/drawing/2014/main" id="{DCFA3DAF-8CA8-5AD8-8EEA-CBD077E20F83}"/>
              </a:ext>
            </a:extLst>
          </p:cNvPr>
          <p:cNvSpPr txBox="1"/>
          <p:nvPr/>
        </p:nvSpPr>
        <p:spPr>
          <a:xfrm>
            <a:off x="616226" y="174397"/>
            <a:ext cx="11251096" cy="984885"/>
          </a:xfrm>
          <a:prstGeom prst="rect">
            <a:avLst/>
          </a:prstGeom>
          <a:solidFill>
            <a:schemeClr val="accent6">
              <a:lumMod val="50000"/>
              <a:alpha val="50000"/>
            </a:schemeClr>
          </a:solidFill>
        </p:spPr>
        <p:txBody>
          <a:bodyPr wrap="square" lIns="0" tIns="0" rIns="0" bIns="0" rtlCol="0">
            <a:spAutoFit/>
          </a:bodyPr>
          <a:lstStyle/>
          <a:p>
            <a:pPr marL="0" marR="0" lvl="0" indent="0" algn="ctr" defTabSz="914485"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o Text"/>
                <a:ea typeface="+mn-ea"/>
                <a:cs typeface="+mn-cs"/>
              </a:rPr>
              <a:t>Children aged 5-7yrs: Longer time spent in public green spaces was associated with longer telomeres</a:t>
            </a:r>
            <a:endParaRPr kumimoji="0" lang="en-GB" sz="3600" b="0" i="0" u="none" strike="noStrike" kern="1200" cap="none" spc="0" normalizeH="0" baseline="0" noProof="0" dirty="0">
              <a:ln>
                <a:noFill/>
              </a:ln>
              <a:solidFill>
                <a:prstClr val="white"/>
              </a:solidFill>
              <a:effectLst/>
              <a:uLnTx/>
              <a:uFillTx/>
              <a:latin typeface="Co Text"/>
              <a:ea typeface="+mn-ea"/>
              <a:cs typeface="+mn-cs"/>
            </a:endParaRPr>
          </a:p>
        </p:txBody>
      </p:sp>
      <p:sp>
        <p:nvSpPr>
          <p:cNvPr id="2" name="Oval 1">
            <a:extLst>
              <a:ext uri="{FF2B5EF4-FFF2-40B4-BE49-F238E27FC236}">
                <a16:creationId xmlns:a16="http://schemas.microsoft.com/office/drawing/2014/main" id="{C02391CE-55E4-1992-4077-8539227E4056}"/>
              </a:ext>
            </a:extLst>
          </p:cNvPr>
          <p:cNvSpPr/>
          <p:nvPr/>
        </p:nvSpPr>
        <p:spPr>
          <a:xfrm>
            <a:off x="8373051" y="2432116"/>
            <a:ext cx="2781005" cy="1348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4" name="Title 1">
            <a:extLst>
              <a:ext uri="{FF2B5EF4-FFF2-40B4-BE49-F238E27FC236}">
                <a16:creationId xmlns:a16="http://schemas.microsoft.com/office/drawing/2014/main" id="{205528FA-7624-33FD-50C1-0B2741001C1D}"/>
              </a:ext>
            </a:extLst>
          </p:cNvPr>
          <p:cNvSpPr txBox="1">
            <a:spLocks/>
          </p:cNvSpPr>
          <p:nvPr/>
        </p:nvSpPr>
        <p:spPr>
          <a:xfrm>
            <a:off x="8662237" y="2884721"/>
            <a:ext cx="2432084" cy="443198"/>
          </a:xfrm>
          <a:prstGeom prst="rect">
            <a:avLst/>
          </a:prstGeom>
        </p:spPr>
        <p:txBody>
          <a:bodyPr vert="horz" lIns="0" tIns="0" rIns="0" bIns="0" rtlCol="0" anchor="t" anchorCtr="0">
            <a:noAutofit/>
          </a:bodyPr>
          <a:lst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a:lstStyle>
          <a:p>
            <a:pPr marL="0" marR="0" lvl="0" indent="0" algn="l" defTabSz="914485"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30" normalizeH="0" baseline="0" noProof="0">
                <a:ln>
                  <a:noFill/>
                </a:ln>
                <a:solidFill>
                  <a:prstClr val="black"/>
                </a:solidFill>
                <a:effectLst/>
                <a:uLnTx/>
                <a:uFillTx/>
                <a:latin typeface="Co Text"/>
                <a:ea typeface="+mj-ea"/>
                <a:cs typeface="+mj-cs"/>
              </a:rPr>
              <a:t>Grow Well</a:t>
            </a:r>
          </a:p>
        </p:txBody>
      </p:sp>
    </p:spTree>
    <p:extLst>
      <p:ext uri="{BB962C8B-B14F-4D97-AF65-F5344CB8AC3E}">
        <p14:creationId xmlns:p14="http://schemas.microsoft.com/office/powerpoint/2010/main" val="2032741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136972A-CDE9-D1B5-AB23-C46C5DC4F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FBF4D-84CD-6D94-87A3-355B469382CB}"/>
              </a:ext>
            </a:extLst>
          </p:cNvPr>
          <p:cNvSpPr>
            <a:spLocks noGrp="1"/>
          </p:cNvSpPr>
          <p:nvPr>
            <p:ph type="title"/>
          </p:nvPr>
        </p:nvSpPr>
        <p:spPr/>
        <p:txBody>
          <a:bodyPr/>
          <a:lstStyle/>
          <a:p>
            <a:r>
              <a:rPr lang="en-GB" dirty="0"/>
              <a:t>Mitochondrial dysfunction shortens the telomeres</a:t>
            </a:r>
          </a:p>
        </p:txBody>
      </p:sp>
      <p:sp>
        <p:nvSpPr>
          <p:cNvPr id="4" name="Oval 3">
            <a:extLst>
              <a:ext uri="{FF2B5EF4-FFF2-40B4-BE49-F238E27FC236}">
                <a16:creationId xmlns:a16="http://schemas.microsoft.com/office/drawing/2014/main" id="{A397CE5A-EFE0-643B-0BC6-FE370923FDE0}"/>
              </a:ext>
            </a:extLst>
          </p:cNvPr>
          <p:cNvSpPr/>
          <p:nvPr/>
        </p:nvSpPr>
        <p:spPr>
          <a:xfrm>
            <a:off x="3936691" y="3489228"/>
            <a:ext cx="2141380" cy="214138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5" name="Oval 4">
            <a:extLst>
              <a:ext uri="{FF2B5EF4-FFF2-40B4-BE49-F238E27FC236}">
                <a16:creationId xmlns:a16="http://schemas.microsoft.com/office/drawing/2014/main" id="{619269B7-DC7F-7708-CC22-4C3EC2798A21}"/>
              </a:ext>
            </a:extLst>
          </p:cNvPr>
          <p:cNvSpPr/>
          <p:nvPr/>
        </p:nvSpPr>
        <p:spPr>
          <a:xfrm>
            <a:off x="6435269" y="2930428"/>
            <a:ext cx="2141380" cy="2141380"/>
          </a:xfrm>
          <a:prstGeom prst="ellipse">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pic>
        <p:nvPicPr>
          <p:cNvPr id="6" name="Red mito">
            <a:extLst>
              <a:ext uri="{FF2B5EF4-FFF2-40B4-BE49-F238E27FC236}">
                <a16:creationId xmlns:a16="http://schemas.microsoft.com/office/drawing/2014/main" id="{F9174A91-DF83-1E89-1336-7372EBAE27C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2623" y="4556414"/>
            <a:ext cx="744027" cy="515394"/>
          </a:xfrm>
          <a:prstGeom prst="rect">
            <a:avLst/>
          </a:prstGeom>
        </p:spPr>
      </p:pic>
      <p:pic>
        <p:nvPicPr>
          <p:cNvPr id="7" name="Red mito">
            <a:extLst>
              <a:ext uri="{FF2B5EF4-FFF2-40B4-BE49-F238E27FC236}">
                <a16:creationId xmlns:a16="http://schemas.microsoft.com/office/drawing/2014/main" id="{59D9DD6B-21C1-35AD-0680-D933A1F747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5738" y="4823656"/>
            <a:ext cx="718973" cy="498039"/>
          </a:xfrm>
          <a:prstGeom prst="rect">
            <a:avLst/>
          </a:prstGeom>
        </p:spPr>
      </p:pic>
      <p:pic>
        <p:nvPicPr>
          <p:cNvPr id="8" name="Red mito">
            <a:extLst>
              <a:ext uri="{FF2B5EF4-FFF2-40B4-BE49-F238E27FC236}">
                <a16:creationId xmlns:a16="http://schemas.microsoft.com/office/drawing/2014/main" id="{A65C9718-BB48-31F6-4468-5EC50AE4D54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6414" y="3111691"/>
            <a:ext cx="545015" cy="377537"/>
          </a:xfrm>
          <a:prstGeom prst="rect">
            <a:avLst/>
          </a:prstGeom>
        </p:spPr>
      </p:pic>
      <p:pic>
        <p:nvPicPr>
          <p:cNvPr id="9" name="Red mito">
            <a:extLst>
              <a:ext uri="{FF2B5EF4-FFF2-40B4-BE49-F238E27FC236}">
                <a16:creationId xmlns:a16="http://schemas.microsoft.com/office/drawing/2014/main" id="{5F8F9C74-3F34-AD96-5A77-6742537B6ED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58906" y="1868265"/>
            <a:ext cx="198710" cy="137648"/>
          </a:xfrm>
          <a:prstGeom prst="rect">
            <a:avLst/>
          </a:prstGeom>
        </p:spPr>
      </p:pic>
      <p:pic>
        <p:nvPicPr>
          <p:cNvPr id="10" name="Red mito">
            <a:extLst>
              <a:ext uri="{FF2B5EF4-FFF2-40B4-BE49-F238E27FC236}">
                <a16:creationId xmlns:a16="http://schemas.microsoft.com/office/drawing/2014/main" id="{13D4B78D-864A-2C6C-9CB0-18F35CEFCE6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104331" y="2373958"/>
            <a:ext cx="354194" cy="245353"/>
          </a:xfrm>
          <a:prstGeom prst="rect">
            <a:avLst/>
          </a:prstGeom>
        </p:spPr>
      </p:pic>
      <p:pic>
        <p:nvPicPr>
          <p:cNvPr id="11" name="Red mito">
            <a:extLst>
              <a:ext uri="{FF2B5EF4-FFF2-40B4-BE49-F238E27FC236}">
                <a16:creationId xmlns:a16="http://schemas.microsoft.com/office/drawing/2014/main" id="{8880E8D0-5A98-1AC7-B523-70284981986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03422" y="3004999"/>
            <a:ext cx="354194" cy="245353"/>
          </a:xfrm>
          <a:prstGeom prst="rect">
            <a:avLst/>
          </a:prstGeom>
        </p:spPr>
      </p:pic>
      <p:sp>
        <p:nvSpPr>
          <p:cNvPr id="13" name="TextBox 12">
            <a:extLst>
              <a:ext uri="{FF2B5EF4-FFF2-40B4-BE49-F238E27FC236}">
                <a16:creationId xmlns:a16="http://schemas.microsoft.com/office/drawing/2014/main" id="{C804A7F4-BA06-6D07-7C12-D2CB273C9DD5}"/>
              </a:ext>
            </a:extLst>
          </p:cNvPr>
          <p:cNvSpPr txBox="1"/>
          <p:nvPr/>
        </p:nvSpPr>
        <p:spPr>
          <a:xfrm>
            <a:off x="1822482" y="5614590"/>
            <a:ext cx="8235135"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Venturelli</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M., Morgan, G.R., Donato, A.J., Reese, V., </a:t>
            </a: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Bottura</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R., </a:t>
            </a: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Tarperi</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 Milanese, C., </a:t>
            </a: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Schena</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 </a:t>
            </a: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Reggiani</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C., </a:t>
            </a:r>
            <a:r>
              <a:rPr kumimoji="0" lang="en-GB" sz="1100" b="0" i="0" u="none" strike="noStrike" kern="1200" cap="none" spc="0" normalizeH="0" baseline="0" noProof="0" err="1">
                <a:ln>
                  <a:noFill/>
                </a:ln>
                <a:solidFill>
                  <a:prstClr val="white"/>
                </a:solidFill>
                <a:effectLst/>
                <a:uLnTx/>
                <a:uFillTx/>
                <a:latin typeface="Arial" panose="020B0604020202020204" pitchFamily="34" charset="0"/>
                <a:ea typeface="+mn-ea"/>
                <a:cs typeface="+mn-cs"/>
              </a:rPr>
              <a:t>Naro</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F. and Cawthon, R.M., 2014. Cellular aging of skeletal muscle: telomeric and free radical evidence that physical inactivity is responsible and not age. </a:t>
            </a:r>
            <a:r>
              <a:rPr kumimoji="0" lang="en-GB" sz="1100" b="0" i="1" u="none" strike="noStrike" kern="1200" cap="none" spc="0" normalizeH="0" baseline="0" noProof="0">
                <a:ln>
                  <a:noFill/>
                </a:ln>
                <a:solidFill>
                  <a:prstClr val="white"/>
                </a:solidFill>
                <a:effectLst/>
                <a:uLnTx/>
                <a:uFillTx/>
                <a:latin typeface="Arial" panose="020B0604020202020204" pitchFamily="34" charset="0"/>
                <a:ea typeface="+mn-ea"/>
                <a:cs typeface="+mn-cs"/>
              </a:rPr>
              <a:t>Clinical science</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 </a:t>
            </a:r>
            <a:r>
              <a:rPr kumimoji="0" lang="en-GB" sz="1100" b="0" i="1" u="none" strike="noStrike" kern="1200" cap="none" spc="0" normalizeH="0" baseline="0" noProof="0">
                <a:ln>
                  <a:noFill/>
                </a:ln>
                <a:solidFill>
                  <a:prstClr val="white"/>
                </a:solidFill>
                <a:effectLst/>
                <a:uLnTx/>
                <a:uFillTx/>
                <a:latin typeface="Arial" panose="020B0604020202020204" pitchFamily="34" charset="0"/>
                <a:ea typeface="+mn-ea"/>
                <a:cs typeface="+mn-cs"/>
              </a:rPr>
              <a:t>127</a:t>
            </a:r>
            <a:r>
              <a:rPr kumimoji="0" lang="en-GB" sz="1100" b="0" i="0" u="none" strike="noStrike" kern="1200" cap="none" spc="0" normalizeH="0" baseline="0" noProof="0">
                <a:ln>
                  <a:noFill/>
                </a:ln>
                <a:solidFill>
                  <a:prstClr val="white"/>
                </a:solidFill>
                <a:effectLst/>
                <a:uLnTx/>
                <a:uFillTx/>
                <a:latin typeface="Arial" panose="020B0604020202020204" pitchFamily="34" charset="0"/>
                <a:ea typeface="+mn-ea"/>
                <a:cs typeface="+mn-cs"/>
              </a:rPr>
              <a:t>(6), pp.415-421.</a:t>
            </a:r>
            <a:endParaRPr kumimoji="0" lang="en-GB" sz="1100" b="0" i="0" u="none" strike="noStrike" kern="1200" cap="none" spc="0" normalizeH="0" baseline="0" noProof="0">
              <a:ln>
                <a:noFill/>
              </a:ln>
              <a:solidFill>
                <a:prstClr val="white"/>
              </a:solidFill>
              <a:effectLst/>
              <a:uLnTx/>
              <a:uFillTx/>
              <a:latin typeface="Co Text Light"/>
              <a:ea typeface="+mn-ea"/>
              <a:cs typeface="+mn-cs"/>
            </a:endParaRPr>
          </a:p>
        </p:txBody>
      </p:sp>
    </p:spTree>
    <p:extLst>
      <p:ext uri="{BB962C8B-B14F-4D97-AF65-F5344CB8AC3E}">
        <p14:creationId xmlns:p14="http://schemas.microsoft.com/office/powerpoint/2010/main" val="22965738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5F82-FF6E-6285-ED7A-85D8FB5E125D}"/>
            </a:ext>
          </a:extLst>
        </p:cNvPr>
        <p:cNvGrpSpPr/>
        <p:nvPr/>
      </p:nvGrpSpPr>
      <p:grpSpPr>
        <a:xfrm>
          <a:off x="0" y="0"/>
          <a:ext cx="0" cy="0"/>
          <a:chOff x="0" y="0"/>
          <a:chExt cx="0" cy="0"/>
        </a:xfrm>
      </p:grpSpPr>
      <p:pic>
        <p:nvPicPr>
          <p:cNvPr id="5" name="Content Placeholder 4" descr="A picture containing outdoor, grass, little, child&#10;&#10;Description automatically generated">
            <a:extLst>
              <a:ext uri="{FF2B5EF4-FFF2-40B4-BE49-F238E27FC236}">
                <a16:creationId xmlns:a16="http://schemas.microsoft.com/office/drawing/2014/main" id="{899BE687-D7FB-C450-1BD1-E0B17E199ED5}"/>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379594"/>
            <a:ext cx="12192000" cy="7617187"/>
          </a:xfrm>
        </p:spPr>
      </p:pic>
      <p:sp>
        <p:nvSpPr>
          <p:cNvPr id="2" name="Title 1">
            <a:extLst>
              <a:ext uri="{FF2B5EF4-FFF2-40B4-BE49-F238E27FC236}">
                <a16:creationId xmlns:a16="http://schemas.microsoft.com/office/drawing/2014/main" id="{0945EAA7-95F4-ED96-91AA-816CD086D762}"/>
              </a:ext>
            </a:extLst>
          </p:cNvPr>
          <p:cNvSpPr>
            <a:spLocks noGrp="1"/>
          </p:cNvSpPr>
          <p:nvPr>
            <p:ph type="title"/>
          </p:nvPr>
        </p:nvSpPr>
        <p:spPr>
          <a:xfrm>
            <a:off x="6487348" y="2343166"/>
            <a:ext cx="5164901" cy="443198"/>
          </a:xfrm>
          <a:solidFill>
            <a:schemeClr val="bg1">
              <a:alpha val="71000"/>
            </a:schemeClr>
          </a:solidFill>
        </p:spPr>
        <p:txBody>
          <a:bodyPr/>
          <a:lstStyle/>
          <a:p>
            <a:r>
              <a:rPr lang="en-GB" dirty="0">
                <a:solidFill>
                  <a:schemeClr val="tx1"/>
                </a:solidFill>
              </a:rPr>
              <a:t>Health Benefits of Nature</a:t>
            </a:r>
          </a:p>
        </p:txBody>
      </p:sp>
      <p:sp>
        <p:nvSpPr>
          <p:cNvPr id="3" name="TextBox 2">
            <a:extLst>
              <a:ext uri="{FF2B5EF4-FFF2-40B4-BE49-F238E27FC236}">
                <a16:creationId xmlns:a16="http://schemas.microsoft.com/office/drawing/2014/main" id="{2EB46216-F841-D667-62B0-4793E536DFEC}"/>
              </a:ext>
            </a:extLst>
          </p:cNvPr>
          <p:cNvSpPr txBox="1"/>
          <p:nvPr/>
        </p:nvSpPr>
        <p:spPr>
          <a:xfrm>
            <a:off x="263092" y="5555884"/>
            <a:ext cx="4044958" cy="1034594"/>
          </a:xfrm>
          <a:prstGeom prst="rect">
            <a:avLst/>
          </a:prstGeom>
          <a:solidFill>
            <a:schemeClr val="accent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4851"/>
              </a:solidFill>
              <a:effectLst/>
              <a:uLnTx/>
              <a:uFillTx/>
              <a:latin typeface="Co Text Light"/>
              <a:ea typeface="+mn-ea"/>
              <a:cs typeface="+mn-cs"/>
            </a:endParaRPr>
          </a:p>
        </p:txBody>
      </p:sp>
      <p:sp>
        <p:nvSpPr>
          <p:cNvPr id="4" name="TextBox 3">
            <a:extLst>
              <a:ext uri="{FF2B5EF4-FFF2-40B4-BE49-F238E27FC236}">
                <a16:creationId xmlns:a16="http://schemas.microsoft.com/office/drawing/2014/main" id="{74ADF1C4-4DB4-5CA6-74AE-C6E73BBC9B61}"/>
              </a:ext>
            </a:extLst>
          </p:cNvPr>
          <p:cNvSpPr txBox="1"/>
          <p:nvPr/>
        </p:nvSpPr>
        <p:spPr>
          <a:xfrm>
            <a:off x="638476" y="5697031"/>
            <a:ext cx="3282918" cy="84638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4851"/>
                </a:solidFill>
                <a:effectLst/>
                <a:uLnTx/>
                <a:uFillTx/>
                <a:latin typeface="Co Text Light"/>
                <a:ea typeface="+mn-ea"/>
                <a:cs typeface="+mn-cs"/>
              </a:rPr>
              <a:t>Twohig-Bennett, C. and Jones, A., 2018. The health benefits of the great outdoors: A systematic review and meta-analysis of greenspace exposure and health outcomes. Environmental research, 166, pp.628-637.</a:t>
            </a:r>
            <a:endParaRPr kumimoji="0" lang="en-GB" sz="1100" b="0" i="0" u="none" strike="noStrike" kern="1200" cap="none" spc="0" normalizeH="0" baseline="0" noProof="0">
              <a:ln>
                <a:noFill/>
              </a:ln>
              <a:solidFill>
                <a:srgbClr val="004851"/>
              </a:solidFill>
              <a:effectLst/>
              <a:uLnTx/>
              <a:uFillTx/>
              <a:latin typeface="Co Text Light"/>
              <a:ea typeface="+mn-ea"/>
              <a:cs typeface="+mn-cs"/>
            </a:endParaRPr>
          </a:p>
        </p:txBody>
      </p:sp>
      <p:sp>
        <p:nvSpPr>
          <p:cNvPr id="6" name="Oval 5">
            <a:extLst>
              <a:ext uri="{FF2B5EF4-FFF2-40B4-BE49-F238E27FC236}">
                <a16:creationId xmlns:a16="http://schemas.microsoft.com/office/drawing/2014/main" id="{ADC542B1-9FCD-8E6A-F952-8A5D56844773}"/>
              </a:ext>
            </a:extLst>
          </p:cNvPr>
          <p:cNvSpPr/>
          <p:nvPr/>
        </p:nvSpPr>
        <p:spPr>
          <a:xfrm>
            <a:off x="379621" y="172149"/>
            <a:ext cx="2781005" cy="134840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o Text Light"/>
              <a:ea typeface="+mn-ea"/>
              <a:cs typeface="+mn-cs"/>
            </a:endParaRPr>
          </a:p>
        </p:txBody>
      </p:sp>
      <p:sp>
        <p:nvSpPr>
          <p:cNvPr id="9" name="Title 1">
            <a:extLst>
              <a:ext uri="{FF2B5EF4-FFF2-40B4-BE49-F238E27FC236}">
                <a16:creationId xmlns:a16="http://schemas.microsoft.com/office/drawing/2014/main" id="{3556E5F0-CDD2-C0F0-F30F-57DB2CFC8340}"/>
              </a:ext>
            </a:extLst>
          </p:cNvPr>
          <p:cNvSpPr txBox="1">
            <a:spLocks/>
          </p:cNvSpPr>
          <p:nvPr/>
        </p:nvSpPr>
        <p:spPr>
          <a:xfrm>
            <a:off x="607402" y="575284"/>
            <a:ext cx="4457201" cy="443198"/>
          </a:xfrm>
          <a:prstGeom prst="rect">
            <a:avLst/>
          </a:prstGeom>
        </p:spPr>
        <p:txBody>
          <a:bodyPr vert="horz" lIns="0" tIns="0" rIns="0" bIns="0" rtlCol="0" anchor="t" anchorCtr="0">
            <a:noAutofit/>
          </a:bodyPr>
          <a:lstStyle>
            <a:lvl1pPr algn="l" defTabSz="914485" rtl="0" eaLnBrk="1" latinLnBrk="0" hangingPunct="1">
              <a:lnSpc>
                <a:spcPct val="90000"/>
              </a:lnSpc>
              <a:spcBef>
                <a:spcPct val="0"/>
              </a:spcBef>
              <a:buNone/>
              <a:defRPr sz="3200" kern="1200" spc="-30" baseline="0">
                <a:solidFill>
                  <a:schemeClr val="tx2"/>
                </a:solidFill>
                <a:latin typeface="+mj-lt"/>
                <a:ea typeface="+mj-ea"/>
                <a:cs typeface="+mj-cs"/>
              </a:defRPr>
            </a:lvl1pPr>
          </a:lstStyle>
          <a:p>
            <a:pPr marL="0" marR="0" lvl="0" indent="0" algn="l" defTabSz="914485"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30" normalizeH="0" baseline="0" noProof="0">
                <a:ln>
                  <a:noFill/>
                </a:ln>
                <a:solidFill>
                  <a:prstClr val="black"/>
                </a:solidFill>
                <a:effectLst/>
                <a:uLnTx/>
                <a:uFillTx/>
                <a:latin typeface="Co Text"/>
                <a:ea typeface="+mj-ea"/>
                <a:cs typeface="+mj-cs"/>
              </a:rPr>
              <a:t>Stay Well</a:t>
            </a:r>
          </a:p>
        </p:txBody>
      </p:sp>
      <p:pic>
        <p:nvPicPr>
          <p:cNvPr id="12" name="Picture 11">
            <a:extLst>
              <a:ext uri="{FF2B5EF4-FFF2-40B4-BE49-F238E27FC236}">
                <a16:creationId xmlns:a16="http://schemas.microsoft.com/office/drawing/2014/main" id="{DFC9B05B-3802-AF13-3EFD-F32DC7D7545F}"/>
              </a:ext>
            </a:extLst>
          </p:cNvPr>
          <p:cNvPicPr>
            <a:picLocks noChangeAspect="1"/>
          </p:cNvPicPr>
          <p:nvPr/>
        </p:nvPicPr>
        <p:blipFill>
          <a:blip r:embed="rId4"/>
          <a:stretch>
            <a:fillRect/>
          </a:stretch>
        </p:blipFill>
        <p:spPr>
          <a:xfrm>
            <a:off x="4955110" y="3368096"/>
            <a:ext cx="6798027" cy="2676653"/>
          </a:xfrm>
          <a:prstGeom prst="rect">
            <a:avLst/>
          </a:prstGeom>
        </p:spPr>
      </p:pic>
    </p:spTree>
    <p:extLst>
      <p:ext uri="{BB962C8B-B14F-4D97-AF65-F5344CB8AC3E}">
        <p14:creationId xmlns:p14="http://schemas.microsoft.com/office/powerpoint/2010/main" val="9980250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sp>
        <p:nvSpPr>
          <p:cNvPr id="63" name="Freeform 10">
            <a:extLst>
              <a:ext uri="{FF2B5EF4-FFF2-40B4-BE49-F238E27FC236}">
                <a16:creationId xmlns:a16="http://schemas.microsoft.com/office/drawing/2014/main" id="{357CC82F-D428-F692-9530-C975C9FE97BE}"/>
              </a:ext>
            </a:extLst>
          </p:cNvPr>
          <p:cNvSpPr/>
          <p:nvPr/>
        </p:nvSpPr>
        <p:spPr>
          <a:xfrm rot="16200000" flipV="1">
            <a:off x="6149165" y="2844203"/>
            <a:ext cx="1179001"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 name="Freeform 2">
            <a:extLst>
              <a:ext uri="{FF2B5EF4-FFF2-40B4-BE49-F238E27FC236}">
                <a16:creationId xmlns:a16="http://schemas.microsoft.com/office/drawing/2014/main" id="{B7071399-E687-7318-C285-7CD246170F94}"/>
              </a:ext>
            </a:extLst>
          </p:cNvPr>
          <p:cNvSpPr/>
          <p:nvPr/>
        </p:nvSpPr>
        <p:spPr>
          <a:xfrm>
            <a:off x="10777324" y="5798620"/>
            <a:ext cx="1014129" cy="718758"/>
          </a:xfrm>
          <a:custGeom>
            <a:avLst/>
            <a:gdLst/>
            <a:ahLst/>
            <a:cxnLst/>
            <a:rect l="l" t="t" r="r" b="b"/>
            <a:pathLst>
              <a:path w="1521194" h="1078137">
                <a:moveTo>
                  <a:pt x="0" y="0"/>
                </a:moveTo>
                <a:lnTo>
                  <a:pt x="1521194" y="0"/>
                </a:lnTo>
                <a:lnTo>
                  <a:pt x="1521194" y="1078136"/>
                </a:lnTo>
                <a:lnTo>
                  <a:pt x="0" y="1078136"/>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6869ED9E-FB4E-3C0E-D664-4099C79CC42D}"/>
              </a:ext>
            </a:extLst>
          </p:cNvPr>
          <p:cNvSpPr/>
          <p:nvPr/>
        </p:nvSpPr>
        <p:spPr>
          <a:xfrm>
            <a:off x="278635" y="6374673"/>
            <a:ext cx="191164" cy="209208"/>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AD5D2D0B-36EE-D74B-BEAC-6F1AEA2D5CA5}"/>
              </a:ext>
            </a:extLst>
          </p:cNvPr>
          <p:cNvGrpSpPr/>
          <p:nvPr/>
        </p:nvGrpSpPr>
        <p:grpSpPr>
          <a:xfrm>
            <a:off x="1806293" y="1184942"/>
            <a:ext cx="2524573" cy="570783"/>
            <a:chOff x="0" y="0"/>
            <a:chExt cx="1322574" cy="299022"/>
          </a:xfrm>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 name="Group 7">
            <a:extLst>
              <a:ext uri="{FF2B5EF4-FFF2-40B4-BE49-F238E27FC236}">
                <a16:creationId xmlns:a16="http://schemas.microsoft.com/office/drawing/2014/main" id="{3F785706-39D3-C8E7-8B38-1B684BE095C8}"/>
              </a:ext>
            </a:extLst>
          </p:cNvPr>
          <p:cNvGrpSpPr/>
          <p:nvPr/>
        </p:nvGrpSpPr>
        <p:grpSpPr>
          <a:xfrm>
            <a:off x="2753989" y="1882725"/>
            <a:ext cx="2917901" cy="570783"/>
            <a:chOff x="0" y="0"/>
            <a:chExt cx="1528631" cy="299022"/>
          </a:xfrm>
        </p:grpSpPr>
        <p:sp>
          <p:nvSpPr>
            <p:cNvPr id="8" name="Freeform 8">
              <a:extLst>
                <a:ext uri="{FF2B5EF4-FFF2-40B4-BE49-F238E27FC236}">
                  <a16:creationId xmlns:a16="http://schemas.microsoft.com/office/drawing/2014/main" id="{5A491B83-99DE-C0D8-A111-7305258DA99A}"/>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9">
              <a:extLst>
                <a:ext uri="{FF2B5EF4-FFF2-40B4-BE49-F238E27FC236}">
                  <a16:creationId xmlns:a16="http://schemas.microsoft.com/office/drawing/2014/main" id="{1C687E14-448D-92C7-F968-92BFA0049A9F}"/>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0" name="Freeform 10">
            <a:extLst>
              <a:ext uri="{FF2B5EF4-FFF2-40B4-BE49-F238E27FC236}">
                <a16:creationId xmlns:a16="http://schemas.microsoft.com/office/drawing/2014/main" id="{4D3785B9-560B-7C72-2AC3-E6C8621042BE}"/>
              </a:ext>
            </a:extLst>
          </p:cNvPr>
          <p:cNvSpPr/>
          <p:nvPr/>
        </p:nvSpPr>
        <p:spPr>
          <a:xfrm rot="5321893" flipV="1">
            <a:off x="7886722" y="2876549"/>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11" name="Group 11">
            <a:extLst>
              <a:ext uri="{FF2B5EF4-FFF2-40B4-BE49-F238E27FC236}">
                <a16:creationId xmlns:a16="http://schemas.microsoft.com/office/drawing/2014/main" id="{BAB2530D-E128-49EB-AE2F-F06895DB3581}"/>
              </a:ext>
            </a:extLst>
          </p:cNvPr>
          <p:cNvGrpSpPr/>
          <p:nvPr/>
        </p:nvGrpSpPr>
        <p:grpSpPr>
          <a:xfrm>
            <a:off x="3719414" y="2580508"/>
            <a:ext cx="4253105" cy="570783"/>
            <a:chOff x="0" y="0"/>
            <a:chExt cx="2228117" cy="299022"/>
          </a:xfrm>
        </p:grpSpPr>
        <p:sp>
          <p:nvSpPr>
            <p:cNvPr id="12" name="Freeform 12">
              <a:extLst>
                <a:ext uri="{FF2B5EF4-FFF2-40B4-BE49-F238E27FC236}">
                  <a16:creationId xmlns:a16="http://schemas.microsoft.com/office/drawing/2014/main" id="{2029ECFA-2D6A-5647-259D-A4EF7C75DCF5}"/>
                </a:ext>
              </a:extLst>
            </p:cNvPr>
            <p:cNvSpPr/>
            <p:nvPr/>
          </p:nvSpPr>
          <p:spPr>
            <a:xfrm>
              <a:off x="0" y="0"/>
              <a:ext cx="2228117" cy="299022"/>
            </a:xfrm>
            <a:custGeom>
              <a:avLst/>
              <a:gdLst/>
              <a:ahLst/>
              <a:cxnLst/>
              <a:rect l="l" t="t" r="r" b="b"/>
              <a:pathLst>
                <a:path w="2228117" h="299022">
                  <a:moveTo>
                    <a:pt x="14562" y="0"/>
                  </a:moveTo>
                  <a:lnTo>
                    <a:pt x="2213555" y="0"/>
                  </a:lnTo>
                  <a:cubicBezTo>
                    <a:pt x="2217417" y="0"/>
                    <a:pt x="2221121" y="1534"/>
                    <a:pt x="2223852" y="4265"/>
                  </a:cubicBezTo>
                  <a:cubicBezTo>
                    <a:pt x="2226583" y="6996"/>
                    <a:pt x="2228117" y="10700"/>
                    <a:pt x="2228117" y="14562"/>
                  </a:cubicBezTo>
                  <a:lnTo>
                    <a:pt x="2228117" y="284460"/>
                  </a:lnTo>
                  <a:cubicBezTo>
                    <a:pt x="2228117" y="292502"/>
                    <a:pt x="2221597" y="299022"/>
                    <a:pt x="2213555" y="299022"/>
                  </a:cubicBezTo>
                  <a:lnTo>
                    <a:pt x="14562" y="299022"/>
                  </a:lnTo>
                  <a:cubicBezTo>
                    <a:pt x="10700" y="299022"/>
                    <a:pt x="6996" y="297488"/>
                    <a:pt x="4265" y="294757"/>
                  </a:cubicBezTo>
                  <a:cubicBezTo>
                    <a:pt x="1534" y="292026"/>
                    <a:pt x="0" y="288322"/>
                    <a:pt x="0" y="284460"/>
                  </a:cubicBezTo>
                  <a:lnTo>
                    <a:pt x="0" y="14562"/>
                  </a:lnTo>
                  <a:cubicBezTo>
                    <a:pt x="0" y="10700"/>
                    <a:pt x="1534" y="6996"/>
                    <a:pt x="4265" y="4265"/>
                  </a:cubicBezTo>
                  <a:cubicBezTo>
                    <a:pt x="6996" y="1534"/>
                    <a:pt x="10700" y="0"/>
                    <a:pt x="14562"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D905A0BF-E88B-9235-30E1-FB5BF781863F}"/>
                </a:ext>
              </a:extLst>
            </p:cNvPr>
            <p:cNvSpPr txBox="1"/>
            <p:nvPr/>
          </p:nvSpPr>
          <p:spPr>
            <a:xfrm>
              <a:off x="0" y="-38100"/>
              <a:ext cx="2228117"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E463621A-25EB-58D1-B61E-5E8D00AA3148}"/>
              </a:ext>
            </a:extLst>
          </p:cNvPr>
          <p:cNvGrpSpPr/>
          <p:nvPr/>
        </p:nvGrpSpPr>
        <p:grpSpPr>
          <a:xfrm>
            <a:off x="866402" y="481105"/>
            <a:ext cx="2524573" cy="570783"/>
            <a:chOff x="0" y="0"/>
            <a:chExt cx="1322574" cy="299022"/>
          </a:xfrm>
        </p:grpSpPr>
        <p:sp>
          <p:nvSpPr>
            <p:cNvPr id="15" name="Freeform 15">
              <a:extLst>
                <a:ext uri="{FF2B5EF4-FFF2-40B4-BE49-F238E27FC236}">
                  <a16:creationId xmlns:a16="http://schemas.microsoft.com/office/drawing/2014/main" id="{DF80A383-AF57-B571-722D-D97D4664E4D3}"/>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D73F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720C2082-84B1-DBB6-76D6-513EF2C7048A}"/>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7" name="Freeform 17">
            <a:extLst>
              <a:ext uri="{FF2B5EF4-FFF2-40B4-BE49-F238E27FC236}">
                <a16:creationId xmlns:a16="http://schemas.microsoft.com/office/drawing/2014/main" id="{969207CF-5948-6368-D7FF-AAF0B0B6A571}"/>
              </a:ext>
            </a:extLst>
          </p:cNvPr>
          <p:cNvSpPr/>
          <p:nvPr/>
        </p:nvSpPr>
        <p:spPr>
          <a:xfrm>
            <a:off x="1027242" y="105188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8" name="Freeform 18">
            <a:extLst>
              <a:ext uri="{FF2B5EF4-FFF2-40B4-BE49-F238E27FC236}">
                <a16:creationId xmlns:a16="http://schemas.microsoft.com/office/drawing/2014/main" id="{28112BF4-9050-8947-E59C-140A2C96281B}"/>
              </a:ext>
            </a:extLst>
          </p:cNvPr>
          <p:cNvSpPr/>
          <p:nvPr/>
        </p:nvSpPr>
        <p:spPr>
          <a:xfrm>
            <a:off x="1987638" y="1755725"/>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9" name="Freeform 19">
            <a:extLst>
              <a:ext uri="{FF2B5EF4-FFF2-40B4-BE49-F238E27FC236}">
                <a16:creationId xmlns:a16="http://schemas.microsoft.com/office/drawing/2014/main" id="{FB358BCC-BAD4-315C-9024-323229DAB3B2}"/>
              </a:ext>
            </a:extLst>
          </p:cNvPr>
          <p:cNvSpPr/>
          <p:nvPr/>
        </p:nvSpPr>
        <p:spPr>
          <a:xfrm>
            <a:off x="2950649" y="2453507"/>
            <a:ext cx="779051"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0" name="Freeform 20">
            <a:extLst>
              <a:ext uri="{FF2B5EF4-FFF2-40B4-BE49-F238E27FC236}">
                <a16:creationId xmlns:a16="http://schemas.microsoft.com/office/drawing/2014/main" id="{5708E820-1D29-C5F1-C78A-81AFE15DD5A3}"/>
              </a:ext>
            </a:extLst>
          </p:cNvPr>
          <p:cNvSpPr/>
          <p:nvPr/>
        </p:nvSpPr>
        <p:spPr>
          <a:xfrm>
            <a:off x="5560396" y="1184942"/>
            <a:ext cx="1767987"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1" name="Freeform 21">
            <a:extLst>
              <a:ext uri="{FF2B5EF4-FFF2-40B4-BE49-F238E27FC236}">
                <a16:creationId xmlns:a16="http://schemas.microsoft.com/office/drawing/2014/main" id="{7F00825A-E1C8-A690-05C9-ABC4045450FC}"/>
              </a:ext>
            </a:extLst>
          </p:cNvPr>
          <p:cNvSpPr/>
          <p:nvPr/>
        </p:nvSpPr>
        <p:spPr>
          <a:xfrm>
            <a:off x="4329996" y="1273065"/>
            <a:ext cx="1236749" cy="477913"/>
          </a:xfrm>
          <a:custGeom>
            <a:avLst/>
            <a:gdLst/>
            <a:ahLst/>
            <a:cxnLst/>
            <a:rect l="l" t="t" r="r" b="b"/>
            <a:pathLst>
              <a:path w="1855124" h="716869">
                <a:moveTo>
                  <a:pt x="0" y="0"/>
                </a:moveTo>
                <a:lnTo>
                  <a:pt x="1855124" y="0"/>
                </a:lnTo>
                <a:lnTo>
                  <a:pt x="1855124" y="716869"/>
                </a:lnTo>
                <a:lnTo>
                  <a:pt x="0" y="71686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2" name="Freeform 22">
            <a:extLst>
              <a:ext uri="{FF2B5EF4-FFF2-40B4-BE49-F238E27FC236}">
                <a16:creationId xmlns:a16="http://schemas.microsoft.com/office/drawing/2014/main" id="{31F61E5F-BA7A-CA69-EC05-CDF86DDD9EF3}"/>
              </a:ext>
            </a:extLst>
          </p:cNvPr>
          <p:cNvSpPr/>
          <p:nvPr/>
        </p:nvSpPr>
        <p:spPr>
          <a:xfrm rot="5321893" flipV="1">
            <a:off x="9815625" y="1447863"/>
            <a:ext cx="1053056" cy="870087"/>
          </a:xfrm>
          <a:custGeom>
            <a:avLst/>
            <a:gdLst/>
            <a:ahLst/>
            <a:cxnLst/>
            <a:rect l="l" t="t" r="r" b="b"/>
            <a:pathLst>
              <a:path w="1579584" h="1305131">
                <a:moveTo>
                  <a:pt x="0" y="1305131"/>
                </a:moveTo>
                <a:lnTo>
                  <a:pt x="1579584" y="1305131"/>
                </a:lnTo>
                <a:lnTo>
                  <a:pt x="1579584" y="0"/>
                </a:lnTo>
                <a:lnTo>
                  <a:pt x="0" y="0"/>
                </a:lnTo>
                <a:lnTo>
                  <a:pt x="0" y="130513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3" name="Group 23">
            <a:extLst>
              <a:ext uri="{FF2B5EF4-FFF2-40B4-BE49-F238E27FC236}">
                <a16:creationId xmlns:a16="http://schemas.microsoft.com/office/drawing/2014/main" id="{D78403CB-D2F7-A3C9-20A8-D80E20DF12AB}"/>
              </a:ext>
            </a:extLst>
          </p:cNvPr>
          <p:cNvGrpSpPr/>
          <p:nvPr/>
        </p:nvGrpSpPr>
        <p:grpSpPr>
          <a:xfrm>
            <a:off x="7328384" y="1184942"/>
            <a:ext cx="2573226" cy="570783"/>
            <a:chOff x="0" y="0"/>
            <a:chExt cx="1348062" cy="299022"/>
          </a:xfrm>
        </p:grpSpPr>
        <p:sp>
          <p:nvSpPr>
            <p:cNvPr id="24" name="Freeform 24">
              <a:extLst>
                <a:ext uri="{FF2B5EF4-FFF2-40B4-BE49-F238E27FC236}">
                  <a16:creationId xmlns:a16="http://schemas.microsoft.com/office/drawing/2014/main" id="{EC6E3D07-72D8-B1C7-A7F4-34856324E78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5" name="TextBox 25">
              <a:extLst>
                <a:ext uri="{FF2B5EF4-FFF2-40B4-BE49-F238E27FC236}">
                  <a16:creationId xmlns:a16="http://schemas.microsoft.com/office/drawing/2014/main" id="{ED62C948-6E06-127C-3F63-47058281865F}"/>
                </a:ext>
              </a:extLst>
            </p:cNvPr>
            <p:cNvSpPr txBox="1"/>
            <p:nvPr/>
          </p:nvSpPr>
          <p:spPr>
            <a:xfrm>
              <a:off x="0" y="-38100"/>
              <a:ext cx="1348062"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26" name="Freeform 26">
            <a:extLst>
              <a:ext uri="{FF2B5EF4-FFF2-40B4-BE49-F238E27FC236}">
                <a16:creationId xmlns:a16="http://schemas.microsoft.com/office/drawing/2014/main" id="{C540EA40-2233-16E3-1833-6BDC7AC7AB0C}"/>
              </a:ext>
            </a:extLst>
          </p:cNvPr>
          <p:cNvSpPr/>
          <p:nvPr/>
        </p:nvSpPr>
        <p:spPr>
          <a:xfrm rot="5317144">
            <a:off x="9657711" y="3487942"/>
            <a:ext cx="1795515" cy="581298"/>
          </a:xfrm>
          <a:custGeom>
            <a:avLst/>
            <a:gdLst/>
            <a:ahLst/>
            <a:cxnLst/>
            <a:rect l="l" t="t" r="r" b="b"/>
            <a:pathLst>
              <a:path w="2693273" h="871947">
                <a:moveTo>
                  <a:pt x="0" y="0"/>
                </a:moveTo>
                <a:lnTo>
                  <a:pt x="2693273" y="0"/>
                </a:lnTo>
                <a:lnTo>
                  <a:pt x="2693273" y="871948"/>
                </a:lnTo>
                <a:lnTo>
                  <a:pt x="0" y="87194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27" name="Group 27">
            <a:extLst>
              <a:ext uri="{FF2B5EF4-FFF2-40B4-BE49-F238E27FC236}">
                <a16:creationId xmlns:a16="http://schemas.microsoft.com/office/drawing/2014/main" id="{58591D43-800B-BD05-D0F2-DB877C1E781E}"/>
              </a:ext>
            </a:extLst>
          </p:cNvPr>
          <p:cNvGrpSpPr/>
          <p:nvPr/>
        </p:nvGrpSpPr>
        <p:grpSpPr>
          <a:xfrm>
            <a:off x="8252063" y="3455661"/>
            <a:ext cx="765722" cy="295425"/>
            <a:chOff x="0" y="0"/>
            <a:chExt cx="302508" cy="116711"/>
          </a:xfrm>
        </p:grpSpPr>
        <p:sp>
          <p:nvSpPr>
            <p:cNvPr id="28" name="Freeform 28">
              <a:extLst>
                <a:ext uri="{FF2B5EF4-FFF2-40B4-BE49-F238E27FC236}">
                  <a16:creationId xmlns:a16="http://schemas.microsoft.com/office/drawing/2014/main" id="{B6A0B1E3-7AB9-43B6-62ED-35FB32BCDF04}"/>
                </a:ext>
              </a:extLst>
            </p:cNvPr>
            <p:cNvSpPr/>
            <p:nvPr/>
          </p:nvSpPr>
          <p:spPr>
            <a:xfrm>
              <a:off x="0" y="0"/>
              <a:ext cx="302508" cy="116711"/>
            </a:xfrm>
            <a:custGeom>
              <a:avLst/>
              <a:gdLst/>
              <a:ahLst/>
              <a:cxnLst/>
              <a:rect l="l" t="t" r="r" b="b"/>
              <a:pathLst>
                <a:path w="302508" h="116711">
                  <a:moveTo>
                    <a:pt x="0" y="0"/>
                  </a:moveTo>
                  <a:lnTo>
                    <a:pt x="302508" y="0"/>
                  </a:lnTo>
                  <a:lnTo>
                    <a:pt x="302508" y="116711"/>
                  </a:lnTo>
                  <a:lnTo>
                    <a:pt x="0" y="116711"/>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9" name="TextBox 29">
              <a:extLst>
                <a:ext uri="{FF2B5EF4-FFF2-40B4-BE49-F238E27FC236}">
                  <a16:creationId xmlns:a16="http://schemas.microsoft.com/office/drawing/2014/main" id="{2D92B118-0ABF-7D30-502D-B4F238E6C0BF}"/>
                </a:ext>
              </a:extLst>
            </p:cNvPr>
            <p:cNvSpPr txBox="1"/>
            <p:nvPr/>
          </p:nvSpPr>
          <p:spPr>
            <a:xfrm>
              <a:off x="0" y="-38100"/>
              <a:ext cx="302508" cy="15481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30" name="Freeform 30">
            <a:extLst>
              <a:ext uri="{FF2B5EF4-FFF2-40B4-BE49-F238E27FC236}">
                <a16:creationId xmlns:a16="http://schemas.microsoft.com/office/drawing/2014/main" id="{00DB31D2-5E81-10F3-1E04-9D0CCDA70B93}"/>
              </a:ext>
            </a:extLst>
          </p:cNvPr>
          <p:cNvSpPr/>
          <p:nvPr/>
        </p:nvSpPr>
        <p:spPr>
          <a:xfrm rot="5317144">
            <a:off x="8007212" y="3801588"/>
            <a:ext cx="1195518" cy="572386"/>
          </a:xfrm>
          <a:custGeom>
            <a:avLst/>
            <a:gdLst/>
            <a:ahLst/>
            <a:cxnLst/>
            <a:rect l="l" t="t" r="r" b="b"/>
            <a:pathLst>
              <a:path w="1793277" h="858579">
                <a:moveTo>
                  <a:pt x="0" y="0"/>
                </a:moveTo>
                <a:lnTo>
                  <a:pt x="1793277" y="0"/>
                </a:lnTo>
                <a:lnTo>
                  <a:pt x="1793277" y="858579"/>
                </a:lnTo>
                <a:lnTo>
                  <a:pt x="0" y="858579"/>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l="-47884"/>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31" name="Group 31">
            <a:extLst>
              <a:ext uri="{FF2B5EF4-FFF2-40B4-BE49-F238E27FC236}">
                <a16:creationId xmlns:a16="http://schemas.microsoft.com/office/drawing/2014/main" id="{36F21E1C-FB99-5C70-D9EF-E5DC7D76E263}"/>
              </a:ext>
            </a:extLst>
          </p:cNvPr>
          <p:cNvGrpSpPr/>
          <p:nvPr/>
        </p:nvGrpSpPr>
        <p:grpSpPr>
          <a:xfrm rot="-183318">
            <a:off x="9746477" y="3435720"/>
            <a:ext cx="151832" cy="127880"/>
            <a:chOff x="0" y="0"/>
            <a:chExt cx="59983" cy="50521"/>
          </a:xfrm>
        </p:grpSpPr>
        <p:sp>
          <p:nvSpPr>
            <p:cNvPr id="32" name="Freeform 32">
              <a:extLst>
                <a:ext uri="{FF2B5EF4-FFF2-40B4-BE49-F238E27FC236}">
                  <a16:creationId xmlns:a16="http://schemas.microsoft.com/office/drawing/2014/main" id="{5D8D9ACD-54D8-AB83-F1CA-145156F59C40}"/>
                </a:ext>
              </a:extLst>
            </p:cNvPr>
            <p:cNvSpPr/>
            <p:nvPr/>
          </p:nvSpPr>
          <p:spPr>
            <a:xfrm>
              <a:off x="0" y="0"/>
              <a:ext cx="59983" cy="50521"/>
            </a:xfrm>
            <a:custGeom>
              <a:avLst/>
              <a:gdLst/>
              <a:ahLst/>
              <a:cxnLst/>
              <a:rect l="l" t="t" r="r" b="b"/>
              <a:pathLst>
                <a:path w="59983" h="50521">
                  <a:moveTo>
                    <a:pt x="0" y="0"/>
                  </a:moveTo>
                  <a:lnTo>
                    <a:pt x="59983" y="0"/>
                  </a:lnTo>
                  <a:lnTo>
                    <a:pt x="59983" y="50521"/>
                  </a:lnTo>
                  <a:lnTo>
                    <a:pt x="0" y="50521"/>
                  </a:lnTo>
                  <a:close/>
                </a:path>
              </a:pathLst>
            </a:custGeom>
            <a:solidFill>
              <a:srgbClr val="37B54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3" name="TextBox 33">
              <a:extLst>
                <a:ext uri="{FF2B5EF4-FFF2-40B4-BE49-F238E27FC236}">
                  <a16:creationId xmlns:a16="http://schemas.microsoft.com/office/drawing/2014/main" id="{8F537005-4BD2-F7C9-8C35-FC9F14075B13}"/>
                </a:ext>
              </a:extLst>
            </p:cNvPr>
            <p:cNvSpPr txBox="1"/>
            <p:nvPr/>
          </p:nvSpPr>
          <p:spPr>
            <a:xfrm>
              <a:off x="0" y="-38100"/>
              <a:ext cx="59983" cy="88621"/>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4" name="Group 34">
            <a:extLst>
              <a:ext uri="{FF2B5EF4-FFF2-40B4-BE49-F238E27FC236}">
                <a16:creationId xmlns:a16="http://schemas.microsoft.com/office/drawing/2014/main" id="{721EA1F7-23D6-1569-26EA-135D088525C1}"/>
              </a:ext>
            </a:extLst>
          </p:cNvPr>
          <p:cNvGrpSpPr/>
          <p:nvPr/>
        </p:nvGrpSpPr>
        <p:grpSpPr>
          <a:xfrm>
            <a:off x="7624813" y="3364447"/>
            <a:ext cx="2661552" cy="570783"/>
            <a:chOff x="0" y="0"/>
            <a:chExt cx="1394335" cy="299022"/>
          </a:xfrm>
        </p:grpSpPr>
        <p:sp>
          <p:nvSpPr>
            <p:cNvPr id="35" name="Freeform 35">
              <a:extLst>
                <a:ext uri="{FF2B5EF4-FFF2-40B4-BE49-F238E27FC236}">
                  <a16:creationId xmlns:a16="http://schemas.microsoft.com/office/drawing/2014/main" id="{F995AEFC-221F-0B26-1FF5-B9BD6A548793}"/>
                </a:ext>
              </a:extLst>
            </p:cNvPr>
            <p:cNvSpPr/>
            <p:nvPr/>
          </p:nvSpPr>
          <p:spPr>
            <a:xfrm>
              <a:off x="0" y="0"/>
              <a:ext cx="1394335" cy="299022"/>
            </a:xfrm>
            <a:custGeom>
              <a:avLst/>
              <a:gdLst/>
              <a:ahLst/>
              <a:cxnLst/>
              <a:rect l="l" t="t" r="r" b="b"/>
              <a:pathLst>
                <a:path w="1394335" h="299022">
                  <a:moveTo>
                    <a:pt x="23270" y="0"/>
                  </a:moveTo>
                  <a:lnTo>
                    <a:pt x="1371064" y="0"/>
                  </a:lnTo>
                  <a:cubicBezTo>
                    <a:pt x="1377236" y="0"/>
                    <a:pt x="1383155" y="2452"/>
                    <a:pt x="1387519" y="6816"/>
                  </a:cubicBezTo>
                  <a:cubicBezTo>
                    <a:pt x="1391883" y="11180"/>
                    <a:pt x="1394335" y="17099"/>
                    <a:pt x="1394335" y="23270"/>
                  </a:cubicBezTo>
                  <a:lnTo>
                    <a:pt x="1394335" y="275752"/>
                  </a:lnTo>
                  <a:cubicBezTo>
                    <a:pt x="1394335" y="281923"/>
                    <a:pt x="1391883" y="287842"/>
                    <a:pt x="1387519" y="292206"/>
                  </a:cubicBezTo>
                  <a:cubicBezTo>
                    <a:pt x="1383155" y="296570"/>
                    <a:pt x="1377236" y="299022"/>
                    <a:pt x="1371064" y="299022"/>
                  </a:cubicBezTo>
                  <a:lnTo>
                    <a:pt x="23270" y="299022"/>
                  </a:lnTo>
                  <a:cubicBezTo>
                    <a:pt x="17099" y="299022"/>
                    <a:pt x="11180" y="296570"/>
                    <a:pt x="6816" y="292206"/>
                  </a:cubicBezTo>
                  <a:cubicBezTo>
                    <a:pt x="2452" y="287842"/>
                    <a:pt x="0" y="281923"/>
                    <a:pt x="0" y="275752"/>
                  </a:cubicBezTo>
                  <a:lnTo>
                    <a:pt x="0" y="23270"/>
                  </a:lnTo>
                  <a:cubicBezTo>
                    <a:pt x="0" y="17099"/>
                    <a:pt x="2452" y="11180"/>
                    <a:pt x="6816" y="6816"/>
                  </a:cubicBezTo>
                  <a:cubicBezTo>
                    <a:pt x="11180" y="2452"/>
                    <a:pt x="17099" y="0"/>
                    <a:pt x="23270" y="0"/>
                  </a:cubicBezTo>
                  <a:close/>
                </a:path>
              </a:pathLst>
            </a:custGeom>
            <a:solidFill>
              <a:srgbClr val="D045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6" name="TextBox 36">
              <a:extLst>
                <a:ext uri="{FF2B5EF4-FFF2-40B4-BE49-F238E27FC236}">
                  <a16:creationId xmlns:a16="http://schemas.microsoft.com/office/drawing/2014/main" id="{8BA4E8D1-2FD9-56AF-57DF-996268DA5348}"/>
                </a:ext>
              </a:extLst>
            </p:cNvPr>
            <p:cNvSpPr txBox="1"/>
            <p:nvPr/>
          </p:nvSpPr>
          <p:spPr>
            <a:xfrm>
              <a:off x="0" y="-38100"/>
              <a:ext cx="1394335"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7" name="Group 37">
            <a:extLst>
              <a:ext uri="{FF2B5EF4-FFF2-40B4-BE49-F238E27FC236}">
                <a16:creationId xmlns:a16="http://schemas.microsoft.com/office/drawing/2014/main" id="{DFCD5F92-96A0-02E8-6A0D-47D62356617D}"/>
              </a:ext>
            </a:extLst>
          </p:cNvPr>
          <p:cNvGrpSpPr/>
          <p:nvPr/>
        </p:nvGrpSpPr>
        <p:grpSpPr>
          <a:xfrm>
            <a:off x="6095255" y="4729563"/>
            <a:ext cx="5057915" cy="944480"/>
            <a:chOff x="0" y="0"/>
            <a:chExt cx="2649742" cy="494794"/>
          </a:xfrm>
        </p:grpSpPr>
        <p:sp>
          <p:nvSpPr>
            <p:cNvPr id="38" name="Freeform 38">
              <a:extLst>
                <a:ext uri="{FF2B5EF4-FFF2-40B4-BE49-F238E27FC236}">
                  <a16:creationId xmlns:a16="http://schemas.microsoft.com/office/drawing/2014/main" id="{BEBF61EE-18DB-C607-18DA-C60E875710D0}"/>
                </a:ext>
              </a:extLst>
            </p:cNvPr>
            <p:cNvSpPr/>
            <p:nvPr/>
          </p:nvSpPr>
          <p:spPr>
            <a:xfrm>
              <a:off x="0" y="0"/>
              <a:ext cx="2649742" cy="494794"/>
            </a:xfrm>
            <a:custGeom>
              <a:avLst/>
              <a:gdLst/>
              <a:ahLst/>
              <a:cxnLst/>
              <a:rect l="l" t="t" r="r" b="b"/>
              <a:pathLst>
                <a:path w="2649742" h="494794">
                  <a:moveTo>
                    <a:pt x="12245" y="0"/>
                  </a:moveTo>
                  <a:lnTo>
                    <a:pt x="2637496" y="0"/>
                  </a:lnTo>
                  <a:cubicBezTo>
                    <a:pt x="2644259" y="0"/>
                    <a:pt x="2649742" y="5482"/>
                    <a:pt x="2649742" y="12245"/>
                  </a:cubicBezTo>
                  <a:lnTo>
                    <a:pt x="2649742" y="482549"/>
                  </a:lnTo>
                  <a:cubicBezTo>
                    <a:pt x="2649742" y="489312"/>
                    <a:pt x="2644259" y="494794"/>
                    <a:pt x="2637496" y="494794"/>
                  </a:cubicBezTo>
                  <a:lnTo>
                    <a:pt x="12245" y="494794"/>
                  </a:lnTo>
                  <a:cubicBezTo>
                    <a:pt x="5482" y="494794"/>
                    <a:pt x="0" y="489312"/>
                    <a:pt x="0" y="482549"/>
                  </a:cubicBezTo>
                  <a:lnTo>
                    <a:pt x="0" y="12245"/>
                  </a:lnTo>
                  <a:cubicBezTo>
                    <a:pt x="0" y="5482"/>
                    <a:pt x="5482" y="0"/>
                    <a:pt x="12245"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9">
              <a:extLst>
                <a:ext uri="{FF2B5EF4-FFF2-40B4-BE49-F238E27FC236}">
                  <a16:creationId xmlns:a16="http://schemas.microsoft.com/office/drawing/2014/main" id="{7B9D2581-A365-AACA-08BA-F16389550177}"/>
                </a:ext>
              </a:extLst>
            </p:cNvPr>
            <p:cNvSpPr txBox="1"/>
            <p:nvPr/>
          </p:nvSpPr>
          <p:spPr>
            <a:xfrm>
              <a:off x="0" y="-38100"/>
              <a:ext cx="2649742" cy="532894"/>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0" name="Group 40">
            <a:extLst>
              <a:ext uri="{FF2B5EF4-FFF2-40B4-BE49-F238E27FC236}">
                <a16:creationId xmlns:a16="http://schemas.microsoft.com/office/drawing/2014/main" id="{E86C6EF8-5F7F-5E23-7977-D6D95D8CCE22}"/>
              </a:ext>
            </a:extLst>
          </p:cNvPr>
          <p:cNvGrpSpPr/>
          <p:nvPr/>
        </p:nvGrpSpPr>
        <p:grpSpPr>
          <a:xfrm>
            <a:off x="3177353" y="3317982"/>
            <a:ext cx="2917901" cy="570783"/>
            <a:chOff x="0" y="0"/>
            <a:chExt cx="1528631" cy="299022"/>
          </a:xfrm>
        </p:grpSpPr>
        <p:sp>
          <p:nvSpPr>
            <p:cNvPr id="41" name="Freeform 41">
              <a:extLst>
                <a:ext uri="{FF2B5EF4-FFF2-40B4-BE49-F238E27FC236}">
                  <a16:creationId xmlns:a16="http://schemas.microsoft.com/office/drawing/2014/main" id="{C057F362-3C73-7F73-868E-21FF5C1815F9}"/>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2" name="TextBox 42">
              <a:extLst>
                <a:ext uri="{FF2B5EF4-FFF2-40B4-BE49-F238E27FC236}">
                  <a16:creationId xmlns:a16="http://schemas.microsoft.com/office/drawing/2014/main" id="{85C35B5E-7D9A-4F85-02E8-4F469B637A52}"/>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3" name="Freeform 43">
            <a:extLst>
              <a:ext uri="{FF2B5EF4-FFF2-40B4-BE49-F238E27FC236}">
                <a16:creationId xmlns:a16="http://schemas.microsoft.com/office/drawing/2014/main" id="{2AD4A105-5BF3-DB73-9153-7BDA360CFFA9}"/>
              </a:ext>
            </a:extLst>
          </p:cNvPr>
          <p:cNvSpPr/>
          <p:nvPr/>
        </p:nvSpPr>
        <p:spPr>
          <a:xfrm rot="5321893" flipV="1">
            <a:off x="6015648" y="3690178"/>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44" name="Group 44">
            <a:extLst>
              <a:ext uri="{FF2B5EF4-FFF2-40B4-BE49-F238E27FC236}">
                <a16:creationId xmlns:a16="http://schemas.microsoft.com/office/drawing/2014/main" id="{5BE1E0EC-BABB-C135-48D7-DC8546128A84}"/>
              </a:ext>
            </a:extLst>
          </p:cNvPr>
          <p:cNvGrpSpPr/>
          <p:nvPr/>
        </p:nvGrpSpPr>
        <p:grpSpPr>
          <a:xfrm>
            <a:off x="10172734" y="2017678"/>
            <a:ext cx="604590" cy="449209"/>
            <a:chOff x="0" y="0"/>
            <a:chExt cx="238850" cy="177465"/>
          </a:xfrm>
        </p:grpSpPr>
        <p:sp>
          <p:nvSpPr>
            <p:cNvPr id="45" name="Freeform 45">
              <a:extLst>
                <a:ext uri="{FF2B5EF4-FFF2-40B4-BE49-F238E27FC236}">
                  <a16:creationId xmlns:a16="http://schemas.microsoft.com/office/drawing/2014/main" id="{BAC7D69A-FF67-4FB6-622C-810654754EA7}"/>
                </a:ext>
              </a:extLst>
            </p:cNvPr>
            <p:cNvSpPr/>
            <p:nvPr/>
          </p:nvSpPr>
          <p:spPr>
            <a:xfrm>
              <a:off x="0" y="0"/>
              <a:ext cx="238850" cy="177465"/>
            </a:xfrm>
            <a:custGeom>
              <a:avLst/>
              <a:gdLst/>
              <a:ahLst/>
              <a:cxnLst/>
              <a:rect l="l" t="t" r="r" b="b"/>
              <a:pathLst>
                <a:path w="238850" h="177465">
                  <a:moveTo>
                    <a:pt x="0" y="0"/>
                  </a:moveTo>
                  <a:lnTo>
                    <a:pt x="238850" y="0"/>
                  </a:lnTo>
                  <a:lnTo>
                    <a:pt x="238850" y="177465"/>
                  </a:lnTo>
                  <a:lnTo>
                    <a:pt x="0" y="177465"/>
                  </a:ln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2F2A0228-D880-C77A-C181-5842C0F00208}"/>
                </a:ext>
              </a:extLst>
            </p:cNvPr>
            <p:cNvSpPr txBox="1"/>
            <p:nvPr/>
          </p:nvSpPr>
          <p:spPr>
            <a:xfrm>
              <a:off x="0" y="-38100"/>
              <a:ext cx="238850" cy="215565"/>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47" name="Freeform 47">
            <a:extLst>
              <a:ext uri="{FF2B5EF4-FFF2-40B4-BE49-F238E27FC236}">
                <a16:creationId xmlns:a16="http://schemas.microsoft.com/office/drawing/2014/main" id="{F74E02CD-B820-A0BC-1304-92EDCE4B2250}"/>
              </a:ext>
            </a:extLst>
          </p:cNvPr>
          <p:cNvSpPr/>
          <p:nvPr/>
        </p:nvSpPr>
        <p:spPr>
          <a:xfrm rot="5333030">
            <a:off x="9868079" y="2370494"/>
            <a:ext cx="1240778" cy="479469"/>
          </a:xfrm>
          <a:custGeom>
            <a:avLst/>
            <a:gdLst/>
            <a:ahLst/>
            <a:cxnLst/>
            <a:rect l="l" t="t" r="r" b="b"/>
            <a:pathLst>
              <a:path w="1861167" h="719204">
                <a:moveTo>
                  <a:pt x="0" y="0"/>
                </a:moveTo>
                <a:lnTo>
                  <a:pt x="1861167" y="0"/>
                </a:lnTo>
                <a:lnTo>
                  <a:pt x="1861167" y="719205"/>
                </a:lnTo>
                <a:lnTo>
                  <a:pt x="0" y="719205"/>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t="-18595" r="-42954" b="-117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8" name="Freeform 48">
            <a:extLst>
              <a:ext uri="{FF2B5EF4-FFF2-40B4-BE49-F238E27FC236}">
                <a16:creationId xmlns:a16="http://schemas.microsoft.com/office/drawing/2014/main" id="{88167B2D-074E-14FB-0818-3A66EB6528DF}"/>
              </a:ext>
            </a:extLst>
          </p:cNvPr>
          <p:cNvSpPr/>
          <p:nvPr/>
        </p:nvSpPr>
        <p:spPr>
          <a:xfrm>
            <a:off x="1260175" y="4321914"/>
            <a:ext cx="4478573" cy="1634679"/>
          </a:xfrm>
          <a:custGeom>
            <a:avLst/>
            <a:gdLst/>
            <a:ahLst/>
            <a:cxnLst/>
            <a:rect l="l" t="t" r="r" b="b"/>
            <a:pathLst>
              <a:path w="6717859" h="2452018">
                <a:moveTo>
                  <a:pt x="0" y="0"/>
                </a:moveTo>
                <a:lnTo>
                  <a:pt x="6717859" y="0"/>
                </a:lnTo>
                <a:lnTo>
                  <a:pt x="6717859" y="2452018"/>
                </a:lnTo>
                <a:lnTo>
                  <a:pt x="0" y="2452018"/>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9" name="TextBox 49">
            <a:extLst>
              <a:ext uri="{FF2B5EF4-FFF2-40B4-BE49-F238E27FC236}">
                <a16:creationId xmlns:a16="http://schemas.microsoft.com/office/drawing/2014/main" id="{B951DD60-8646-2056-5B64-475934059414}"/>
              </a:ext>
            </a:extLst>
          </p:cNvPr>
          <p:cNvSpPr txBox="1"/>
          <p:nvPr/>
        </p:nvSpPr>
        <p:spPr>
          <a:xfrm>
            <a:off x="495199" y="6364343"/>
            <a:ext cx="1529953" cy="198581"/>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Proxima Nova 1"/>
                <a:ea typeface="+mn-ea"/>
                <a:cs typeface="+mn-cs"/>
              </a:rPr>
              <a:t>2024 Intelligent Health</a:t>
            </a:r>
          </a:p>
        </p:txBody>
      </p:sp>
      <p:sp>
        <p:nvSpPr>
          <p:cNvPr id="50" name="TextBox 50">
            <a:extLst>
              <a:ext uri="{FF2B5EF4-FFF2-40B4-BE49-F238E27FC236}">
                <a16:creationId xmlns:a16="http://schemas.microsoft.com/office/drawing/2014/main" id="{6B3B5C54-2FE0-49B1-BD93-CE7F1CE58CF7}"/>
              </a:ext>
            </a:extLst>
          </p:cNvPr>
          <p:cNvSpPr txBox="1"/>
          <p:nvPr/>
        </p:nvSpPr>
        <p:spPr>
          <a:xfrm>
            <a:off x="1123429" y="568164"/>
            <a:ext cx="2010519"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Weak Resilience</a:t>
            </a:r>
          </a:p>
        </p:txBody>
      </p:sp>
      <p:sp>
        <p:nvSpPr>
          <p:cNvPr id="51" name="TextBox 51">
            <a:extLst>
              <a:ext uri="{FF2B5EF4-FFF2-40B4-BE49-F238E27FC236}">
                <a16:creationId xmlns:a16="http://schemas.microsoft.com/office/drawing/2014/main" id="{EB1F6CD1-C4A1-46B8-52EF-970DB76A0FA3}"/>
              </a:ext>
            </a:extLst>
          </p:cNvPr>
          <p:cNvSpPr txBox="1"/>
          <p:nvPr/>
        </p:nvSpPr>
        <p:spPr>
          <a:xfrm>
            <a:off x="2175462" y="1272427"/>
            <a:ext cx="178623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Chronic Stress</a:t>
            </a:r>
          </a:p>
        </p:txBody>
      </p:sp>
      <p:sp>
        <p:nvSpPr>
          <p:cNvPr id="52" name="TextBox 52">
            <a:extLst>
              <a:ext uri="{FF2B5EF4-FFF2-40B4-BE49-F238E27FC236}">
                <a16:creationId xmlns:a16="http://schemas.microsoft.com/office/drawing/2014/main" id="{97690DB7-F646-7AA0-B7B5-816F95A675BC}"/>
              </a:ext>
            </a:extLst>
          </p:cNvPr>
          <p:cNvSpPr txBox="1"/>
          <p:nvPr/>
        </p:nvSpPr>
        <p:spPr>
          <a:xfrm>
            <a:off x="3054337" y="1979577"/>
            <a:ext cx="2317204"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Negative Emotions</a:t>
            </a:r>
          </a:p>
        </p:txBody>
      </p:sp>
      <p:sp>
        <p:nvSpPr>
          <p:cNvPr id="53" name="TextBox 53">
            <a:extLst>
              <a:ext uri="{FF2B5EF4-FFF2-40B4-BE49-F238E27FC236}">
                <a16:creationId xmlns:a16="http://schemas.microsoft.com/office/drawing/2014/main" id="{39037700-F7E8-4914-5E1E-37A86679AF81}"/>
              </a:ext>
            </a:extLst>
          </p:cNvPr>
          <p:cNvSpPr txBox="1"/>
          <p:nvPr/>
        </p:nvSpPr>
        <p:spPr>
          <a:xfrm>
            <a:off x="3962770" y="2675757"/>
            <a:ext cx="3766393"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Unhealthy </a:t>
            </a:r>
            <a:r>
              <a:rPr kumimoji="0" lang="en-US" sz="2000" b="0" i="0" u="none" strike="noStrike" kern="1200" cap="none" spc="0" normalizeH="0" baseline="0" noProof="0" dirty="0" err="1">
                <a:ln>
                  <a:noFill/>
                </a:ln>
                <a:solidFill>
                  <a:srgbClr val="FFFFFF"/>
                </a:solidFill>
                <a:effectLst/>
                <a:uLnTx/>
                <a:uFillTx/>
                <a:latin typeface="Metropolis" pitchFamily="2" charset="77"/>
                <a:ea typeface="+mn-ea"/>
                <a:cs typeface="+mn-cs"/>
              </a:rPr>
              <a:t>Behaviours</a:t>
            </a:r>
            <a:endPar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endParaRPr>
          </a:p>
        </p:txBody>
      </p:sp>
      <p:sp>
        <p:nvSpPr>
          <p:cNvPr id="54" name="TextBox 54">
            <a:extLst>
              <a:ext uri="{FF2B5EF4-FFF2-40B4-BE49-F238E27FC236}">
                <a16:creationId xmlns:a16="http://schemas.microsoft.com/office/drawing/2014/main" id="{DFE07CDD-BC28-9118-FA51-C6BB25469341}"/>
              </a:ext>
            </a:extLst>
          </p:cNvPr>
          <p:cNvSpPr txBox="1"/>
          <p:nvPr/>
        </p:nvSpPr>
        <p:spPr>
          <a:xfrm>
            <a:off x="7539347" y="1272427"/>
            <a:ext cx="2102644"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Stress Hormones</a:t>
            </a:r>
          </a:p>
        </p:txBody>
      </p:sp>
      <p:sp>
        <p:nvSpPr>
          <p:cNvPr id="55" name="TextBox 55">
            <a:extLst>
              <a:ext uri="{FF2B5EF4-FFF2-40B4-BE49-F238E27FC236}">
                <a16:creationId xmlns:a16="http://schemas.microsoft.com/office/drawing/2014/main" id="{FEE23A4B-1BB4-0CA0-C9E6-E5F5843EEE09}"/>
              </a:ext>
            </a:extLst>
          </p:cNvPr>
          <p:cNvSpPr txBox="1"/>
          <p:nvPr/>
        </p:nvSpPr>
        <p:spPr>
          <a:xfrm>
            <a:off x="7729323" y="3421093"/>
            <a:ext cx="231070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Metropolis" pitchFamily="2" charset="77"/>
                <a:ea typeface="+mn-ea"/>
                <a:cs typeface="+mn-cs"/>
              </a:rPr>
              <a:t>Obesity Gut Biome</a:t>
            </a:r>
          </a:p>
        </p:txBody>
      </p:sp>
      <p:sp>
        <p:nvSpPr>
          <p:cNvPr id="56" name="TextBox 56">
            <a:extLst>
              <a:ext uri="{FF2B5EF4-FFF2-40B4-BE49-F238E27FC236}">
                <a16:creationId xmlns:a16="http://schemas.microsoft.com/office/drawing/2014/main" id="{4B92AEF5-1192-4D5E-180C-C4F6C7A7E5ED}"/>
              </a:ext>
            </a:extLst>
          </p:cNvPr>
          <p:cNvSpPr txBox="1"/>
          <p:nvPr/>
        </p:nvSpPr>
        <p:spPr>
          <a:xfrm>
            <a:off x="7078803" y="4816146"/>
            <a:ext cx="3234581" cy="740972"/>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Chronic Inflammation</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Mitochondrial Dysfunction</a:t>
            </a:r>
          </a:p>
        </p:txBody>
      </p:sp>
      <p:sp>
        <p:nvSpPr>
          <p:cNvPr id="57" name="TextBox 57">
            <a:extLst>
              <a:ext uri="{FF2B5EF4-FFF2-40B4-BE49-F238E27FC236}">
                <a16:creationId xmlns:a16="http://schemas.microsoft.com/office/drawing/2014/main" id="{DE0DF35A-57EC-40FF-7402-DF730A5857AB}"/>
              </a:ext>
            </a:extLst>
          </p:cNvPr>
          <p:cNvSpPr txBox="1"/>
          <p:nvPr/>
        </p:nvSpPr>
        <p:spPr>
          <a:xfrm>
            <a:off x="3880405" y="3414835"/>
            <a:ext cx="1511796"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Air Pollution</a:t>
            </a:r>
          </a:p>
        </p:txBody>
      </p:sp>
      <p:sp>
        <p:nvSpPr>
          <p:cNvPr id="58" name="TextBox 58">
            <a:extLst>
              <a:ext uri="{FF2B5EF4-FFF2-40B4-BE49-F238E27FC236}">
                <a16:creationId xmlns:a16="http://schemas.microsoft.com/office/drawing/2014/main" id="{1E93F74E-2215-AC61-D63F-E167AD144E4A}"/>
              </a:ext>
            </a:extLst>
          </p:cNvPr>
          <p:cNvSpPr txBox="1"/>
          <p:nvPr/>
        </p:nvSpPr>
        <p:spPr>
          <a:xfrm>
            <a:off x="3015299" y="4370999"/>
            <a:ext cx="968325" cy="356251"/>
          </a:xfrm>
          <a:prstGeom prst="rect">
            <a:avLst/>
          </a:prstGeom>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Disease</a:t>
            </a:r>
          </a:p>
        </p:txBody>
      </p:sp>
      <p:sp>
        <p:nvSpPr>
          <p:cNvPr id="59" name="TextBox 59">
            <a:extLst>
              <a:ext uri="{FF2B5EF4-FFF2-40B4-BE49-F238E27FC236}">
                <a16:creationId xmlns:a16="http://schemas.microsoft.com/office/drawing/2014/main" id="{0D63BC8C-F357-BEE5-3537-97A37FBDC8A1}"/>
              </a:ext>
            </a:extLst>
          </p:cNvPr>
          <p:cNvSpPr txBox="1"/>
          <p:nvPr/>
        </p:nvSpPr>
        <p:spPr>
          <a:xfrm>
            <a:off x="1694771" y="4881963"/>
            <a:ext cx="3609380" cy="949362"/>
          </a:xfrm>
          <a:prstGeom prst="rect">
            <a:avLst/>
          </a:prstGeom>
        </p:spPr>
        <p:txBody>
          <a:bodyPr lIns="0" tIns="0" rIns="0" bIns="0" rtlCol="0" anchor="t">
            <a:spAutoFit/>
          </a:bodyPr>
          <a:lstStyle/>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Diabetes, Dementia, Heart Disease</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Depression, Arthritis, Anxiety,</a:t>
            </a:r>
          </a:p>
          <a:p>
            <a:pPr marL="0" marR="0" lvl="0" indent="0" algn="ctr" defTabSz="609630" rtl="0" eaLnBrk="1" fontAlgn="auto" latinLnBrk="0" hangingPunct="1">
              <a:lnSpc>
                <a:spcPts val="252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Metropolis" pitchFamily="2" charset="77"/>
                <a:ea typeface="+mn-ea"/>
                <a:cs typeface="+mn-cs"/>
              </a:rPr>
              <a:t> Cancer, Stroke</a:t>
            </a:r>
          </a:p>
        </p:txBody>
      </p:sp>
      <p:sp>
        <p:nvSpPr>
          <p:cNvPr id="62" name="Freeform 10">
            <a:extLst>
              <a:ext uri="{FF2B5EF4-FFF2-40B4-BE49-F238E27FC236}">
                <a16:creationId xmlns:a16="http://schemas.microsoft.com/office/drawing/2014/main" id="{93D5DF56-895F-C6DE-B52D-FD517EA21C31}"/>
              </a:ext>
            </a:extLst>
          </p:cNvPr>
          <p:cNvSpPr/>
          <p:nvPr/>
        </p:nvSpPr>
        <p:spPr>
          <a:xfrm rot="5321893" flipV="1">
            <a:off x="6999196" y="3784255"/>
            <a:ext cx="1052685" cy="869781"/>
          </a:xfrm>
          <a:custGeom>
            <a:avLst/>
            <a:gdLst/>
            <a:ahLst/>
            <a:cxnLst/>
            <a:rect l="l" t="t" r="r" b="b"/>
            <a:pathLst>
              <a:path w="1579027" h="1304671">
                <a:moveTo>
                  <a:pt x="0" y="1304671"/>
                </a:moveTo>
                <a:lnTo>
                  <a:pt x="1579027" y="1304671"/>
                </a:lnTo>
                <a:lnTo>
                  <a:pt x="1579027" y="0"/>
                </a:lnTo>
                <a:lnTo>
                  <a:pt x="0" y="0"/>
                </a:lnTo>
                <a:lnTo>
                  <a:pt x="0" y="1304671"/>
                </a:lnTo>
                <a:close/>
              </a:path>
            </a:pathLst>
          </a:custGeo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nvGrpSpPr>
          <p:cNvPr id="60" name="Group 23">
            <a:extLst>
              <a:ext uri="{FF2B5EF4-FFF2-40B4-BE49-F238E27FC236}">
                <a16:creationId xmlns:a16="http://schemas.microsoft.com/office/drawing/2014/main" id="{8C697896-5700-8C8A-DBA1-0ADA411482EC}"/>
              </a:ext>
            </a:extLst>
          </p:cNvPr>
          <p:cNvGrpSpPr/>
          <p:nvPr/>
        </p:nvGrpSpPr>
        <p:grpSpPr>
          <a:xfrm>
            <a:off x="3055092" y="339824"/>
            <a:ext cx="1936764" cy="417729"/>
            <a:chOff x="0" y="0"/>
            <a:chExt cx="1348062" cy="299022"/>
          </a:xfrm>
          <a:solidFill>
            <a:srgbClr val="37B54A"/>
          </a:solidFill>
        </p:grpSpPr>
        <p:sp>
          <p:nvSpPr>
            <p:cNvPr id="61" name="Freeform 24">
              <a:extLst>
                <a:ext uri="{FF2B5EF4-FFF2-40B4-BE49-F238E27FC236}">
                  <a16:creationId xmlns:a16="http://schemas.microsoft.com/office/drawing/2014/main" id="{72B21E94-AE5B-3ABD-C184-9ABC6CD0F9B2}"/>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4" name="TextBox 25">
              <a:extLst>
                <a:ext uri="{FF2B5EF4-FFF2-40B4-BE49-F238E27FC236}">
                  <a16:creationId xmlns:a16="http://schemas.microsoft.com/office/drawing/2014/main" id="{5E190964-B033-5FCC-6AD2-F4AB55D5BF4A}"/>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65" name="Group 23">
            <a:extLst>
              <a:ext uri="{FF2B5EF4-FFF2-40B4-BE49-F238E27FC236}">
                <a16:creationId xmlns:a16="http://schemas.microsoft.com/office/drawing/2014/main" id="{7A50FC66-3CAF-8692-2A13-13513E1C37CA}"/>
              </a:ext>
            </a:extLst>
          </p:cNvPr>
          <p:cNvGrpSpPr/>
          <p:nvPr/>
        </p:nvGrpSpPr>
        <p:grpSpPr>
          <a:xfrm>
            <a:off x="1236383" y="2055136"/>
            <a:ext cx="1939141" cy="422048"/>
            <a:chOff x="0" y="0"/>
            <a:chExt cx="1348062" cy="299022"/>
          </a:xfrm>
          <a:solidFill>
            <a:srgbClr val="37B54A"/>
          </a:solidFill>
        </p:grpSpPr>
        <p:sp>
          <p:nvSpPr>
            <p:cNvPr id="66" name="Freeform 24">
              <a:extLst>
                <a:ext uri="{FF2B5EF4-FFF2-40B4-BE49-F238E27FC236}">
                  <a16:creationId xmlns:a16="http://schemas.microsoft.com/office/drawing/2014/main" id="{AEB08E72-E30B-9D73-072D-7B62F16C5D5B}"/>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7" name="TextBox 25">
              <a:extLst>
                <a:ext uri="{FF2B5EF4-FFF2-40B4-BE49-F238E27FC236}">
                  <a16:creationId xmlns:a16="http://schemas.microsoft.com/office/drawing/2014/main" id="{C34B792F-60C7-BB4B-3E46-643177684484}"/>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68" name="Group 23">
            <a:extLst>
              <a:ext uri="{FF2B5EF4-FFF2-40B4-BE49-F238E27FC236}">
                <a16:creationId xmlns:a16="http://schemas.microsoft.com/office/drawing/2014/main" id="{2B26AFBC-77F0-0A6C-78D1-67D649CA6BA8}"/>
              </a:ext>
            </a:extLst>
          </p:cNvPr>
          <p:cNvGrpSpPr/>
          <p:nvPr/>
        </p:nvGrpSpPr>
        <p:grpSpPr>
          <a:xfrm>
            <a:off x="6110420" y="2250837"/>
            <a:ext cx="1936764" cy="417729"/>
            <a:chOff x="0" y="0"/>
            <a:chExt cx="1348062" cy="299022"/>
          </a:xfrm>
          <a:solidFill>
            <a:srgbClr val="37B54A"/>
          </a:solidFill>
        </p:grpSpPr>
        <p:sp>
          <p:nvSpPr>
            <p:cNvPr id="69" name="Freeform 24">
              <a:extLst>
                <a:ext uri="{FF2B5EF4-FFF2-40B4-BE49-F238E27FC236}">
                  <a16:creationId xmlns:a16="http://schemas.microsoft.com/office/drawing/2014/main" id="{3C47A8F6-F2A9-F83A-375C-1DEAC790D557}"/>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0" name="TextBox 25">
              <a:extLst>
                <a:ext uri="{FF2B5EF4-FFF2-40B4-BE49-F238E27FC236}">
                  <a16:creationId xmlns:a16="http://schemas.microsoft.com/office/drawing/2014/main" id="{E9A5E054-55DA-FDB8-E43E-A25E19CF98EB}"/>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1" name="Group 23">
            <a:extLst>
              <a:ext uri="{FF2B5EF4-FFF2-40B4-BE49-F238E27FC236}">
                <a16:creationId xmlns:a16="http://schemas.microsoft.com/office/drawing/2014/main" id="{93577A1F-EEC6-A2B9-2BB5-6687B418C24C}"/>
              </a:ext>
            </a:extLst>
          </p:cNvPr>
          <p:cNvGrpSpPr/>
          <p:nvPr/>
        </p:nvGrpSpPr>
        <p:grpSpPr>
          <a:xfrm>
            <a:off x="8801101" y="850551"/>
            <a:ext cx="1939141" cy="422048"/>
            <a:chOff x="0" y="0"/>
            <a:chExt cx="1348062" cy="299022"/>
          </a:xfrm>
          <a:solidFill>
            <a:srgbClr val="37B54A"/>
          </a:solidFill>
        </p:grpSpPr>
        <p:sp>
          <p:nvSpPr>
            <p:cNvPr id="72" name="Freeform 24">
              <a:extLst>
                <a:ext uri="{FF2B5EF4-FFF2-40B4-BE49-F238E27FC236}">
                  <a16:creationId xmlns:a16="http://schemas.microsoft.com/office/drawing/2014/main" id="{5F434202-06B1-21F2-D139-130A62634883}"/>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3" name="TextBox 25">
              <a:extLst>
                <a:ext uri="{FF2B5EF4-FFF2-40B4-BE49-F238E27FC236}">
                  <a16:creationId xmlns:a16="http://schemas.microsoft.com/office/drawing/2014/main" id="{A9C2A66F-4B85-19E6-7B85-CAB76D37A0B6}"/>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4" name="Group 23">
            <a:extLst>
              <a:ext uri="{FF2B5EF4-FFF2-40B4-BE49-F238E27FC236}">
                <a16:creationId xmlns:a16="http://schemas.microsoft.com/office/drawing/2014/main" id="{2BB8EA96-3CF5-B321-2B33-84B3866A83A8}"/>
              </a:ext>
            </a:extLst>
          </p:cNvPr>
          <p:cNvGrpSpPr/>
          <p:nvPr/>
        </p:nvGrpSpPr>
        <p:grpSpPr>
          <a:xfrm>
            <a:off x="9333667" y="3027297"/>
            <a:ext cx="1939141" cy="422048"/>
            <a:chOff x="0" y="0"/>
            <a:chExt cx="1348062" cy="299022"/>
          </a:xfrm>
          <a:solidFill>
            <a:srgbClr val="37B54A"/>
          </a:solidFill>
        </p:grpSpPr>
        <p:sp>
          <p:nvSpPr>
            <p:cNvPr id="75" name="Freeform 24">
              <a:extLst>
                <a:ext uri="{FF2B5EF4-FFF2-40B4-BE49-F238E27FC236}">
                  <a16:creationId xmlns:a16="http://schemas.microsoft.com/office/drawing/2014/main" id="{F3850332-26C6-0242-2575-CDFE73D2C19F}"/>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6" name="TextBox 25">
              <a:extLst>
                <a:ext uri="{FF2B5EF4-FFF2-40B4-BE49-F238E27FC236}">
                  <a16:creationId xmlns:a16="http://schemas.microsoft.com/office/drawing/2014/main" id="{1D05C08D-89DD-988B-4F53-AB595D164406}"/>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77" name="Group 23">
            <a:extLst>
              <a:ext uri="{FF2B5EF4-FFF2-40B4-BE49-F238E27FC236}">
                <a16:creationId xmlns:a16="http://schemas.microsoft.com/office/drawing/2014/main" id="{F77626FF-D78F-E7A3-2947-90D468386ED4}"/>
              </a:ext>
            </a:extLst>
          </p:cNvPr>
          <p:cNvGrpSpPr/>
          <p:nvPr/>
        </p:nvGrpSpPr>
        <p:grpSpPr>
          <a:xfrm>
            <a:off x="1581138" y="3483298"/>
            <a:ext cx="1939141" cy="422048"/>
            <a:chOff x="0" y="0"/>
            <a:chExt cx="1348062" cy="299022"/>
          </a:xfrm>
          <a:solidFill>
            <a:srgbClr val="37B54A"/>
          </a:solidFill>
        </p:grpSpPr>
        <p:sp>
          <p:nvSpPr>
            <p:cNvPr id="78" name="Freeform 24">
              <a:extLst>
                <a:ext uri="{FF2B5EF4-FFF2-40B4-BE49-F238E27FC236}">
                  <a16:creationId xmlns:a16="http://schemas.microsoft.com/office/drawing/2014/main" id="{425574F4-64FA-3B9E-3E04-5DEC760C546E}"/>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79" name="TextBox 25">
              <a:extLst>
                <a:ext uri="{FF2B5EF4-FFF2-40B4-BE49-F238E27FC236}">
                  <a16:creationId xmlns:a16="http://schemas.microsoft.com/office/drawing/2014/main" id="{11B76C02-DDF1-5B78-2684-B91255F3F7E3}"/>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80" name="Group 23">
            <a:extLst>
              <a:ext uri="{FF2B5EF4-FFF2-40B4-BE49-F238E27FC236}">
                <a16:creationId xmlns:a16="http://schemas.microsoft.com/office/drawing/2014/main" id="{C8515692-3727-54DB-9D89-D865CAE19AE1}"/>
              </a:ext>
            </a:extLst>
          </p:cNvPr>
          <p:cNvGrpSpPr/>
          <p:nvPr/>
        </p:nvGrpSpPr>
        <p:grpSpPr>
          <a:xfrm>
            <a:off x="10083303" y="5240140"/>
            <a:ext cx="1939141" cy="422048"/>
            <a:chOff x="0" y="0"/>
            <a:chExt cx="1348062" cy="299022"/>
          </a:xfrm>
          <a:solidFill>
            <a:srgbClr val="37B54A"/>
          </a:solidFill>
        </p:grpSpPr>
        <p:sp>
          <p:nvSpPr>
            <p:cNvPr id="81" name="Freeform 24">
              <a:extLst>
                <a:ext uri="{FF2B5EF4-FFF2-40B4-BE49-F238E27FC236}">
                  <a16:creationId xmlns:a16="http://schemas.microsoft.com/office/drawing/2014/main" id="{E3D0EB61-D912-9232-9F95-30DFE05289F9}"/>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82" name="TextBox 25">
              <a:extLst>
                <a:ext uri="{FF2B5EF4-FFF2-40B4-BE49-F238E27FC236}">
                  <a16:creationId xmlns:a16="http://schemas.microsoft.com/office/drawing/2014/main" id="{89765DF5-AE50-3BDB-2025-6D42A8337ED8}"/>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83" name="TextBox 82">
            <a:extLst>
              <a:ext uri="{FF2B5EF4-FFF2-40B4-BE49-F238E27FC236}">
                <a16:creationId xmlns:a16="http://schemas.microsoft.com/office/drawing/2014/main" id="{8D4077C5-90AA-4628-6C98-920AF9E5B755}"/>
              </a:ext>
            </a:extLst>
          </p:cNvPr>
          <p:cNvSpPr txBox="1"/>
          <p:nvPr/>
        </p:nvSpPr>
        <p:spPr>
          <a:xfrm>
            <a:off x="3650380" y="309734"/>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4" name="TextBox 83">
            <a:extLst>
              <a:ext uri="{FF2B5EF4-FFF2-40B4-BE49-F238E27FC236}">
                <a16:creationId xmlns:a16="http://schemas.microsoft.com/office/drawing/2014/main" id="{CF2C1536-3C40-2631-0FFA-F56DBC05FABE}"/>
              </a:ext>
            </a:extLst>
          </p:cNvPr>
          <p:cNvSpPr txBox="1"/>
          <p:nvPr/>
        </p:nvSpPr>
        <p:spPr>
          <a:xfrm>
            <a:off x="1761961" y="2049293"/>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5" name="TextBox 84">
            <a:extLst>
              <a:ext uri="{FF2B5EF4-FFF2-40B4-BE49-F238E27FC236}">
                <a16:creationId xmlns:a16="http://schemas.microsoft.com/office/drawing/2014/main" id="{85E3157C-FC9C-552A-19BD-35F40C41F81C}"/>
              </a:ext>
            </a:extLst>
          </p:cNvPr>
          <p:cNvSpPr txBox="1"/>
          <p:nvPr/>
        </p:nvSpPr>
        <p:spPr>
          <a:xfrm>
            <a:off x="9318719" y="822391"/>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6" name="TextBox 85">
            <a:extLst>
              <a:ext uri="{FF2B5EF4-FFF2-40B4-BE49-F238E27FC236}">
                <a16:creationId xmlns:a16="http://schemas.microsoft.com/office/drawing/2014/main" id="{C2B16232-0A95-608E-786C-9C88F6086FDC}"/>
              </a:ext>
            </a:extLst>
          </p:cNvPr>
          <p:cNvSpPr txBox="1"/>
          <p:nvPr/>
        </p:nvSpPr>
        <p:spPr>
          <a:xfrm>
            <a:off x="6685115" y="2216925"/>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7" name="TextBox 86">
            <a:extLst>
              <a:ext uri="{FF2B5EF4-FFF2-40B4-BE49-F238E27FC236}">
                <a16:creationId xmlns:a16="http://schemas.microsoft.com/office/drawing/2014/main" id="{67E13F1A-4F91-8546-972C-0A187F55DFCA}"/>
              </a:ext>
            </a:extLst>
          </p:cNvPr>
          <p:cNvSpPr txBox="1"/>
          <p:nvPr/>
        </p:nvSpPr>
        <p:spPr>
          <a:xfrm>
            <a:off x="9870093" y="3004832"/>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8" name="TextBox 87">
            <a:extLst>
              <a:ext uri="{FF2B5EF4-FFF2-40B4-BE49-F238E27FC236}">
                <a16:creationId xmlns:a16="http://schemas.microsoft.com/office/drawing/2014/main" id="{DD43B76E-D4F9-C2C7-A4C3-D7D07CD8082A}"/>
              </a:ext>
            </a:extLst>
          </p:cNvPr>
          <p:cNvSpPr txBox="1"/>
          <p:nvPr/>
        </p:nvSpPr>
        <p:spPr>
          <a:xfrm>
            <a:off x="2140600" y="3439220"/>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
        <p:nvSpPr>
          <p:cNvPr id="89" name="TextBox 88">
            <a:extLst>
              <a:ext uri="{FF2B5EF4-FFF2-40B4-BE49-F238E27FC236}">
                <a16:creationId xmlns:a16="http://schemas.microsoft.com/office/drawing/2014/main" id="{11B9E92E-CEA4-2362-A91B-55283EEE13BE}"/>
              </a:ext>
            </a:extLst>
          </p:cNvPr>
          <p:cNvSpPr txBox="1"/>
          <p:nvPr/>
        </p:nvSpPr>
        <p:spPr>
          <a:xfrm>
            <a:off x="10654433" y="5212801"/>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grpSp>
        <p:nvGrpSpPr>
          <p:cNvPr id="92" name="Group 23">
            <a:extLst>
              <a:ext uri="{FF2B5EF4-FFF2-40B4-BE49-F238E27FC236}">
                <a16:creationId xmlns:a16="http://schemas.microsoft.com/office/drawing/2014/main" id="{61ECE542-41EE-49D6-A0D8-F0ED45348D16}"/>
              </a:ext>
            </a:extLst>
          </p:cNvPr>
          <p:cNvGrpSpPr/>
          <p:nvPr/>
        </p:nvGrpSpPr>
        <p:grpSpPr>
          <a:xfrm>
            <a:off x="3729700" y="5913830"/>
            <a:ext cx="1936764" cy="417729"/>
            <a:chOff x="0" y="0"/>
            <a:chExt cx="1348062" cy="299022"/>
          </a:xfrm>
          <a:solidFill>
            <a:srgbClr val="37B54A"/>
          </a:solidFill>
        </p:grpSpPr>
        <p:sp>
          <p:nvSpPr>
            <p:cNvPr id="93" name="Freeform 24">
              <a:extLst>
                <a:ext uri="{FF2B5EF4-FFF2-40B4-BE49-F238E27FC236}">
                  <a16:creationId xmlns:a16="http://schemas.microsoft.com/office/drawing/2014/main" id="{E515F70C-BC8D-AFB2-E03E-2530799742C5}"/>
                </a:ext>
              </a:extLst>
            </p:cNvPr>
            <p:cNvSpPr/>
            <p:nvPr/>
          </p:nvSpPr>
          <p:spPr>
            <a:xfrm>
              <a:off x="0" y="0"/>
              <a:ext cx="1348062" cy="299022"/>
            </a:xfrm>
            <a:custGeom>
              <a:avLst/>
              <a:gdLst/>
              <a:ahLst/>
              <a:cxnLst/>
              <a:rect l="l" t="t" r="r" b="b"/>
              <a:pathLst>
                <a:path w="1348062" h="299022">
                  <a:moveTo>
                    <a:pt x="24069" y="0"/>
                  </a:moveTo>
                  <a:lnTo>
                    <a:pt x="1323993" y="0"/>
                  </a:lnTo>
                  <a:cubicBezTo>
                    <a:pt x="1337286" y="0"/>
                    <a:pt x="1348062" y="10776"/>
                    <a:pt x="1348062" y="24069"/>
                  </a:cubicBezTo>
                  <a:lnTo>
                    <a:pt x="1348062" y="274953"/>
                  </a:lnTo>
                  <a:cubicBezTo>
                    <a:pt x="1348062" y="281336"/>
                    <a:pt x="1345526" y="287458"/>
                    <a:pt x="1341013" y="291972"/>
                  </a:cubicBezTo>
                  <a:cubicBezTo>
                    <a:pt x="1336499" y="296486"/>
                    <a:pt x="1330377" y="299022"/>
                    <a:pt x="1323993" y="299022"/>
                  </a:cubicBezTo>
                  <a:lnTo>
                    <a:pt x="24069" y="299022"/>
                  </a:lnTo>
                  <a:cubicBezTo>
                    <a:pt x="17686" y="299022"/>
                    <a:pt x="11564" y="296486"/>
                    <a:pt x="7050" y="291972"/>
                  </a:cubicBezTo>
                  <a:cubicBezTo>
                    <a:pt x="2536" y="287458"/>
                    <a:pt x="0" y="281336"/>
                    <a:pt x="0" y="274953"/>
                  </a:cubicBezTo>
                  <a:lnTo>
                    <a:pt x="0" y="24069"/>
                  </a:lnTo>
                  <a:cubicBezTo>
                    <a:pt x="0" y="17686"/>
                    <a:pt x="2536" y="11564"/>
                    <a:pt x="7050" y="7050"/>
                  </a:cubicBezTo>
                  <a:cubicBezTo>
                    <a:pt x="11564" y="2536"/>
                    <a:pt x="17686" y="0"/>
                    <a:pt x="2406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4" name="TextBox 25">
              <a:extLst>
                <a:ext uri="{FF2B5EF4-FFF2-40B4-BE49-F238E27FC236}">
                  <a16:creationId xmlns:a16="http://schemas.microsoft.com/office/drawing/2014/main" id="{D70BD685-AC42-63DB-A42B-CE7CCF7AD220}"/>
                </a:ext>
              </a:extLst>
            </p:cNvPr>
            <p:cNvSpPr txBox="1"/>
            <p:nvPr/>
          </p:nvSpPr>
          <p:spPr>
            <a:xfrm>
              <a:off x="0" y="-38100"/>
              <a:ext cx="1348062"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90" name="TextBox 89">
            <a:extLst>
              <a:ext uri="{FF2B5EF4-FFF2-40B4-BE49-F238E27FC236}">
                <a16:creationId xmlns:a16="http://schemas.microsoft.com/office/drawing/2014/main" id="{A02994D0-F3BA-A50F-CE35-DED66B21E024}"/>
              </a:ext>
            </a:extLst>
          </p:cNvPr>
          <p:cNvSpPr txBox="1"/>
          <p:nvPr/>
        </p:nvSpPr>
        <p:spPr>
          <a:xfrm>
            <a:off x="4268754" y="5911416"/>
            <a:ext cx="12367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a:ea typeface="+mn-ea"/>
                <a:cs typeface="+mn-cs"/>
              </a:rPr>
              <a:t>Nature</a:t>
            </a:r>
          </a:p>
        </p:txBody>
      </p:sp>
    </p:spTree>
    <p:extLst>
      <p:ext uri="{BB962C8B-B14F-4D97-AF65-F5344CB8AC3E}">
        <p14:creationId xmlns:p14="http://schemas.microsoft.com/office/powerpoint/2010/main" val="160666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ppt_x"/>
                                          </p:val>
                                        </p:tav>
                                        <p:tav tm="100000">
                                          <p:val>
                                            <p:strVal val="#ppt_x"/>
                                          </p:val>
                                        </p:tav>
                                      </p:tavLst>
                                    </p:anim>
                                    <p:anim calcmode="lin" valueType="num">
                                      <p:cBhvr additive="base">
                                        <p:cTn id="12" dur="5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 calcmode="lin" valueType="num">
                                      <p:cBhvr additive="base">
                                        <p:cTn id="17" dur="500" fill="hold"/>
                                        <p:tgtEl>
                                          <p:spTgt spid="71"/>
                                        </p:tgtEl>
                                        <p:attrNameLst>
                                          <p:attrName>ppt_x</p:attrName>
                                        </p:attrNameLst>
                                      </p:cBhvr>
                                      <p:tavLst>
                                        <p:tav tm="0">
                                          <p:val>
                                            <p:strVal val="#ppt_x"/>
                                          </p:val>
                                        </p:tav>
                                        <p:tav tm="100000">
                                          <p:val>
                                            <p:strVal val="#ppt_x"/>
                                          </p:val>
                                        </p:tav>
                                      </p:tavLst>
                                    </p:anim>
                                    <p:anim calcmode="lin" valueType="num">
                                      <p:cBhvr additive="base">
                                        <p:cTn id="1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anim calcmode="lin" valueType="num">
                                      <p:cBhvr additive="base">
                                        <p:cTn id="23" dur="500" fill="hold"/>
                                        <p:tgtEl>
                                          <p:spTgt spid="65"/>
                                        </p:tgtEl>
                                        <p:attrNameLst>
                                          <p:attrName>ppt_x</p:attrName>
                                        </p:attrNameLst>
                                      </p:cBhvr>
                                      <p:tavLst>
                                        <p:tav tm="0">
                                          <p:val>
                                            <p:strVal val="#ppt_x"/>
                                          </p:val>
                                        </p:tav>
                                        <p:tav tm="100000">
                                          <p:val>
                                            <p:strVal val="#ppt_x"/>
                                          </p:val>
                                        </p:tav>
                                      </p:tavLst>
                                    </p:anim>
                                    <p:anim calcmode="lin" valueType="num">
                                      <p:cBhvr additive="base">
                                        <p:cTn id="2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6"/>
                                        </p:tgtEl>
                                        <p:attrNameLst>
                                          <p:attrName>style.visibility</p:attrName>
                                        </p:attrNameLst>
                                      </p:cBhvr>
                                      <p:to>
                                        <p:strVal val="visible"/>
                                      </p:to>
                                    </p:set>
                                    <p:anim calcmode="lin" valueType="num">
                                      <p:cBhvr additive="base">
                                        <p:cTn id="29" dur="500" fill="hold"/>
                                        <p:tgtEl>
                                          <p:spTgt spid="86"/>
                                        </p:tgtEl>
                                        <p:attrNameLst>
                                          <p:attrName>ppt_x</p:attrName>
                                        </p:attrNameLst>
                                      </p:cBhvr>
                                      <p:tavLst>
                                        <p:tav tm="0">
                                          <p:val>
                                            <p:strVal val="#ppt_x"/>
                                          </p:val>
                                        </p:tav>
                                        <p:tav tm="100000">
                                          <p:val>
                                            <p:strVal val="#ppt_x"/>
                                          </p:val>
                                        </p:tav>
                                      </p:tavLst>
                                    </p:anim>
                                    <p:anim calcmode="lin" valueType="num">
                                      <p:cBhvr additive="base">
                                        <p:cTn id="30" dur="500" fill="hold"/>
                                        <p:tgtEl>
                                          <p:spTgt spid="8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 calcmode="lin" valueType="num">
                                      <p:cBhvr additive="base">
                                        <p:cTn id="33" dur="500" fill="hold"/>
                                        <p:tgtEl>
                                          <p:spTgt spid="68"/>
                                        </p:tgtEl>
                                        <p:attrNameLst>
                                          <p:attrName>ppt_x</p:attrName>
                                        </p:attrNameLst>
                                      </p:cBhvr>
                                      <p:tavLst>
                                        <p:tav tm="0">
                                          <p:val>
                                            <p:strVal val="#ppt_x"/>
                                          </p:val>
                                        </p:tav>
                                        <p:tav tm="100000">
                                          <p:val>
                                            <p:strVal val="#ppt_x"/>
                                          </p:val>
                                        </p:tav>
                                      </p:tavLst>
                                    </p:anim>
                                    <p:anim calcmode="lin" valueType="num">
                                      <p:cBhvr additive="base">
                                        <p:cTn id="34"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ppt_x"/>
                                          </p:val>
                                        </p:tav>
                                        <p:tav tm="100000">
                                          <p:val>
                                            <p:strVal val="#ppt_x"/>
                                          </p:val>
                                        </p:tav>
                                      </p:tavLst>
                                    </p:anim>
                                    <p:anim calcmode="lin" valueType="num">
                                      <p:cBhvr additive="base">
                                        <p:cTn id="40" dur="500" fill="hold"/>
                                        <p:tgtEl>
                                          <p:spTgt spid="8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anim calcmode="lin" valueType="num">
                                      <p:cBhvr additive="base">
                                        <p:cTn id="43" dur="500" fill="hold"/>
                                        <p:tgtEl>
                                          <p:spTgt spid="74"/>
                                        </p:tgtEl>
                                        <p:attrNameLst>
                                          <p:attrName>ppt_x</p:attrName>
                                        </p:attrNameLst>
                                      </p:cBhvr>
                                      <p:tavLst>
                                        <p:tav tm="0">
                                          <p:val>
                                            <p:strVal val="#ppt_x"/>
                                          </p:val>
                                        </p:tav>
                                        <p:tav tm="100000">
                                          <p:val>
                                            <p:strVal val="#ppt_x"/>
                                          </p:val>
                                        </p:tav>
                                      </p:tavLst>
                                    </p:anim>
                                    <p:anim calcmode="lin" valueType="num">
                                      <p:cBhvr additive="base">
                                        <p:cTn id="44"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7"/>
                                        </p:tgtEl>
                                        <p:attrNameLst>
                                          <p:attrName>style.visibility</p:attrName>
                                        </p:attrNameLst>
                                      </p:cBhvr>
                                      <p:to>
                                        <p:strVal val="visible"/>
                                      </p:to>
                                    </p:set>
                                    <p:anim calcmode="lin" valueType="num">
                                      <p:cBhvr additive="base">
                                        <p:cTn id="49" dur="500" fill="hold"/>
                                        <p:tgtEl>
                                          <p:spTgt spid="77"/>
                                        </p:tgtEl>
                                        <p:attrNameLst>
                                          <p:attrName>ppt_x</p:attrName>
                                        </p:attrNameLst>
                                      </p:cBhvr>
                                      <p:tavLst>
                                        <p:tav tm="0">
                                          <p:val>
                                            <p:strVal val="#ppt_x"/>
                                          </p:val>
                                        </p:tav>
                                        <p:tav tm="100000">
                                          <p:val>
                                            <p:strVal val="#ppt_x"/>
                                          </p:val>
                                        </p:tav>
                                      </p:tavLst>
                                    </p:anim>
                                    <p:anim calcmode="lin" valueType="num">
                                      <p:cBhvr additive="base">
                                        <p:cTn id="50" dur="500" fill="hold"/>
                                        <p:tgtEl>
                                          <p:spTgt spid="7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ppt_x"/>
                                          </p:val>
                                        </p:tav>
                                        <p:tav tm="100000">
                                          <p:val>
                                            <p:strVal val="#ppt_x"/>
                                          </p:val>
                                        </p:tav>
                                      </p:tavLst>
                                    </p:anim>
                                    <p:anim calcmode="lin" valueType="num">
                                      <p:cBhvr additive="base">
                                        <p:cTn id="5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0"/>
                                        </p:tgtEl>
                                        <p:attrNameLst>
                                          <p:attrName>style.visibility</p:attrName>
                                        </p:attrNameLst>
                                      </p:cBhvr>
                                      <p:to>
                                        <p:strVal val="visible"/>
                                      </p:to>
                                    </p:set>
                                    <p:anim calcmode="lin" valueType="num">
                                      <p:cBhvr additive="base">
                                        <p:cTn id="59" dur="500" fill="hold"/>
                                        <p:tgtEl>
                                          <p:spTgt spid="80"/>
                                        </p:tgtEl>
                                        <p:attrNameLst>
                                          <p:attrName>ppt_x</p:attrName>
                                        </p:attrNameLst>
                                      </p:cBhvr>
                                      <p:tavLst>
                                        <p:tav tm="0">
                                          <p:val>
                                            <p:strVal val="#ppt_x"/>
                                          </p:val>
                                        </p:tav>
                                        <p:tav tm="100000">
                                          <p:val>
                                            <p:strVal val="#ppt_x"/>
                                          </p:val>
                                        </p:tav>
                                      </p:tavLst>
                                    </p:anim>
                                    <p:anim calcmode="lin" valueType="num">
                                      <p:cBhvr additive="base">
                                        <p:cTn id="60" dur="500" fill="hold"/>
                                        <p:tgtEl>
                                          <p:spTgt spid="8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anim calcmode="lin" valueType="num">
                                      <p:cBhvr additive="base">
                                        <p:cTn id="63" dur="500" fill="hold"/>
                                        <p:tgtEl>
                                          <p:spTgt spid="89"/>
                                        </p:tgtEl>
                                        <p:attrNameLst>
                                          <p:attrName>ppt_x</p:attrName>
                                        </p:attrNameLst>
                                      </p:cBhvr>
                                      <p:tavLst>
                                        <p:tav tm="0">
                                          <p:val>
                                            <p:strVal val="#ppt_x"/>
                                          </p:val>
                                        </p:tav>
                                        <p:tav tm="100000">
                                          <p:val>
                                            <p:strVal val="#ppt_x"/>
                                          </p:val>
                                        </p:tav>
                                      </p:tavLst>
                                    </p:anim>
                                    <p:anim calcmode="lin" valueType="num">
                                      <p:cBhvr additive="base">
                                        <p:cTn id="64"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90"/>
                                        </p:tgtEl>
                                        <p:attrNameLst>
                                          <p:attrName>style.visibility</p:attrName>
                                        </p:attrNameLst>
                                      </p:cBhvr>
                                      <p:to>
                                        <p:strVal val="visible"/>
                                      </p:to>
                                    </p:set>
                                    <p:anim calcmode="lin" valueType="num">
                                      <p:cBhvr additive="base">
                                        <p:cTn id="69" dur="500" fill="hold"/>
                                        <p:tgtEl>
                                          <p:spTgt spid="90"/>
                                        </p:tgtEl>
                                        <p:attrNameLst>
                                          <p:attrName>ppt_x</p:attrName>
                                        </p:attrNameLst>
                                      </p:cBhvr>
                                      <p:tavLst>
                                        <p:tav tm="0">
                                          <p:val>
                                            <p:strVal val="#ppt_x"/>
                                          </p:val>
                                        </p:tav>
                                        <p:tav tm="100000">
                                          <p:val>
                                            <p:strVal val="#ppt_x"/>
                                          </p:val>
                                        </p:tav>
                                      </p:tavLst>
                                    </p:anim>
                                    <p:anim calcmode="lin" valueType="num">
                                      <p:cBhvr additive="base">
                                        <p:cTn id="70" dur="500" fill="hold"/>
                                        <p:tgtEl>
                                          <p:spTgt spid="90"/>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92"/>
                                        </p:tgtEl>
                                        <p:attrNameLst>
                                          <p:attrName>style.visibility</p:attrName>
                                        </p:attrNameLst>
                                      </p:cBhvr>
                                      <p:to>
                                        <p:strVal val="visible"/>
                                      </p:to>
                                    </p:set>
                                    <p:anim calcmode="lin" valueType="num">
                                      <p:cBhvr additive="base">
                                        <p:cTn id="73" dur="500" fill="hold"/>
                                        <p:tgtEl>
                                          <p:spTgt spid="92"/>
                                        </p:tgtEl>
                                        <p:attrNameLst>
                                          <p:attrName>ppt_x</p:attrName>
                                        </p:attrNameLst>
                                      </p:cBhvr>
                                      <p:tavLst>
                                        <p:tav tm="0">
                                          <p:val>
                                            <p:strVal val="#ppt_x"/>
                                          </p:val>
                                        </p:tav>
                                        <p:tav tm="100000">
                                          <p:val>
                                            <p:strVal val="#ppt_x"/>
                                          </p:val>
                                        </p:tav>
                                      </p:tavLst>
                                    </p:anim>
                                    <p:anim calcmode="lin" valueType="num">
                                      <p:cBhvr additive="base">
                                        <p:cTn id="74" dur="500" fill="hold"/>
                                        <p:tgtEl>
                                          <p:spTgt spid="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6" grpId="0"/>
      <p:bldP spid="87" grpId="0"/>
      <p:bldP spid="88" grpId="0"/>
      <p:bldP spid="89" grpId="0"/>
      <p:bldP spid="9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2FB41-FDF2-EBCC-E56C-7CE36BB1469F}"/>
            </a:ext>
          </a:extLst>
        </p:cNvPr>
        <p:cNvGrpSpPr/>
        <p:nvPr/>
      </p:nvGrpSpPr>
      <p:grpSpPr>
        <a:xfrm>
          <a:off x="0" y="0"/>
          <a:ext cx="0" cy="0"/>
          <a:chOff x="0" y="0"/>
          <a:chExt cx="0" cy="0"/>
        </a:xfrm>
      </p:grpSpPr>
      <p:pic>
        <p:nvPicPr>
          <p:cNvPr id="6" name="Picture 5" descr="A thermometer on a pole&#10;&#10;AI-generated content may be incorrect.">
            <a:extLst>
              <a:ext uri="{FF2B5EF4-FFF2-40B4-BE49-F238E27FC236}">
                <a16:creationId xmlns:a16="http://schemas.microsoft.com/office/drawing/2014/main" id="{A25E960A-9F83-258B-4E3D-D2F002912E4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1673" y="-635001"/>
            <a:ext cx="12413673" cy="8054109"/>
          </a:xfrm>
          <a:prstGeom prst="rect">
            <a:avLst/>
          </a:prstGeom>
        </p:spPr>
      </p:pic>
      <p:sp>
        <p:nvSpPr>
          <p:cNvPr id="2" name="Title 1">
            <a:extLst>
              <a:ext uri="{FF2B5EF4-FFF2-40B4-BE49-F238E27FC236}">
                <a16:creationId xmlns:a16="http://schemas.microsoft.com/office/drawing/2014/main" id="{E7D1C920-BEC5-A5F7-DE09-C3D907DE5E3C}"/>
              </a:ext>
            </a:extLst>
          </p:cNvPr>
          <p:cNvSpPr>
            <a:spLocks noGrp="1"/>
          </p:cNvSpPr>
          <p:nvPr>
            <p:ph type="title"/>
          </p:nvPr>
        </p:nvSpPr>
        <p:spPr>
          <a:xfrm>
            <a:off x="6968836" y="365127"/>
            <a:ext cx="4384964" cy="1325563"/>
          </a:xfrm>
        </p:spPr>
        <p:txBody>
          <a:bodyPr/>
          <a:lstStyle/>
          <a:p>
            <a:r>
              <a:rPr lang="en-GB" dirty="0"/>
              <a:t>Heat</a:t>
            </a:r>
          </a:p>
        </p:txBody>
      </p:sp>
      <p:sp>
        <p:nvSpPr>
          <p:cNvPr id="3" name="Content Placeholder 2">
            <a:extLst>
              <a:ext uri="{FF2B5EF4-FFF2-40B4-BE49-F238E27FC236}">
                <a16:creationId xmlns:a16="http://schemas.microsoft.com/office/drawing/2014/main" id="{E440B5CF-5D35-03BF-AD7A-C1DFFA4CFC94}"/>
              </a:ext>
            </a:extLst>
          </p:cNvPr>
          <p:cNvSpPr>
            <a:spLocks noGrp="1"/>
          </p:cNvSpPr>
          <p:nvPr>
            <p:ph idx="1"/>
          </p:nvPr>
        </p:nvSpPr>
        <p:spPr>
          <a:xfrm>
            <a:off x="6841524" y="1690690"/>
            <a:ext cx="4512276" cy="5167310"/>
          </a:xfrm>
        </p:spPr>
        <p:txBody>
          <a:bodyPr>
            <a:normAutofit fontScale="85000" lnSpcReduction="20000"/>
          </a:bodyPr>
          <a:lstStyle/>
          <a:p>
            <a:pPr>
              <a:lnSpc>
                <a:spcPct val="120000"/>
              </a:lnSpc>
            </a:pPr>
            <a:r>
              <a:rPr lang="en-US" sz="2800" dirty="0">
                <a:solidFill>
                  <a:srgbClr val="2E2E2E"/>
                </a:solidFill>
                <a:latin typeface="Aptos" panose="020B0004020202020204" pitchFamily="34" charset="0"/>
              </a:rPr>
              <a:t>H</a:t>
            </a:r>
            <a:r>
              <a:rPr lang="en-US" sz="2800" b="0" i="0" dirty="0">
                <a:solidFill>
                  <a:srgbClr val="2E2E2E"/>
                </a:solidFill>
                <a:effectLst/>
                <a:latin typeface="Aptos" panose="020B0004020202020204" pitchFamily="34" charset="0"/>
              </a:rPr>
              <a:t>ot weather is associated with increased deaths mainly from heart disease within 24 hours. </a:t>
            </a:r>
          </a:p>
          <a:p>
            <a:pPr>
              <a:lnSpc>
                <a:spcPct val="120000"/>
              </a:lnSpc>
            </a:pPr>
            <a:r>
              <a:rPr lang="en-US" sz="2800" dirty="0">
                <a:solidFill>
                  <a:srgbClr val="2E2E2E"/>
                </a:solidFill>
                <a:latin typeface="Aptos" panose="020B0004020202020204" pitchFamily="34" charset="0"/>
              </a:rPr>
              <a:t>Extreme heat is doubling every 10 years since 1979</a:t>
            </a:r>
          </a:p>
          <a:p>
            <a:pPr>
              <a:lnSpc>
                <a:spcPct val="120000"/>
              </a:lnSpc>
            </a:pPr>
            <a:r>
              <a:rPr lang="en-US" sz="2800" dirty="0">
                <a:solidFill>
                  <a:srgbClr val="2E2E2E"/>
                </a:solidFill>
                <a:latin typeface="Aptos" panose="020B0004020202020204" pitchFamily="34" charset="0"/>
              </a:rPr>
              <a:t>Every 0.1C of global temperature exposes a further 100 million people to extreme heat.</a:t>
            </a:r>
          </a:p>
          <a:p>
            <a:pPr>
              <a:lnSpc>
                <a:spcPct val="120000"/>
              </a:lnSpc>
            </a:pPr>
            <a:r>
              <a:rPr lang="en-US" sz="2800" dirty="0">
                <a:solidFill>
                  <a:srgbClr val="2E2E2E"/>
                </a:solidFill>
                <a:latin typeface="Aptos" panose="020B0004020202020204" pitchFamily="34" charset="0"/>
              </a:rPr>
              <a:t>By the end of the century no major city will safely be able to hold a summer Olympic Games due to extreme heat.</a:t>
            </a:r>
            <a:endParaRPr lang="en-GB" sz="2800" dirty="0">
              <a:latin typeface="Aptos" panose="020B0004020202020204" pitchFamily="34" charset="0"/>
            </a:endParaRPr>
          </a:p>
        </p:txBody>
      </p:sp>
    </p:spTree>
    <p:extLst>
      <p:ext uri="{BB962C8B-B14F-4D97-AF65-F5344CB8AC3E}">
        <p14:creationId xmlns:p14="http://schemas.microsoft.com/office/powerpoint/2010/main" val="8417950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20EE8-BC34-2C60-1A3F-974D88FE2962}"/>
            </a:ext>
          </a:extLst>
        </p:cNvPr>
        <p:cNvGrpSpPr/>
        <p:nvPr/>
      </p:nvGrpSpPr>
      <p:grpSpPr>
        <a:xfrm>
          <a:off x="0" y="0"/>
          <a:ext cx="0" cy="0"/>
          <a:chOff x="0" y="0"/>
          <a:chExt cx="0" cy="0"/>
        </a:xfrm>
      </p:grpSpPr>
      <p:pic>
        <p:nvPicPr>
          <p:cNvPr id="5" name="Picture 4" descr="A person in a flooded room&#10;&#10;AI-generated content may be incorrect.">
            <a:extLst>
              <a:ext uri="{FF2B5EF4-FFF2-40B4-BE49-F238E27FC236}">
                <a16:creationId xmlns:a16="http://schemas.microsoft.com/office/drawing/2014/main" id="{7925B47C-4DBF-15BF-1605-E0F7FCF31A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12085983" cy="8057322"/>
          </a:xfrm>
          <a:prstGeom prst="rect">
            <a:avLst/>
          </a:prstGeom>
        </p:spPr>
      </p:pic>
      <p:sp>
        <p:nvSpPr>
          <p:cNvPr id="2" name="Title 1">
            <a:extLst>
              <a:ext uri="{FF2B5EF4-FFF2-40B4-BE49-F238E27FC236}">
                <a16:creationId xmlns:a16="http://schemas.microsoft.com/office/drawing/2014/main" id="{E7597249-DD56-BE07-3B6E-59189394CBF2}"/>
              </a:ext>
            </a:extLst>
          </p:cNvPr>
          <p:cNvSpPr>
            <a:spLocks noGrp="1"/>
          </p:cNvSpPr>
          <p:nvPr>
            <p:ph type="title"/>
          </p:nvPr>
        </p:nvSpPr>
        <p:spPr>
          <a:xfrm>
            <a:off x="9656079" y="1829814"/>
            <a:ext cx="1940396" cy="1325563"/>
          </a:xfrm>
        </p:spPr>
        <p:txBody>
          <a:bodyPr/>
          <a:lstStyle/>
          <a:p>
            <a:r>
              <a:rPr lang="en-GB" dirty="0">
                <a:solidFill>
                  <a:schemeClr val="tx1"/>
                </a:solidFill>
              </a:rPr>
              <a:t>Floods</a:t>
            </a:r>
          </a:p>
        </p:txBody>
      </p:sp>
      <p:sp>
        <p:nvSpPr>
          <p:cNvPr id="3" name="Content Placeholder 2">
            <a:extLst>
              <a:ext uri="{FF2B5EF4-FFF2-40B4-BE49-F238E27FC236}">
                <a16:creationId xmlns:a16="http://schemas.microsoft.com/office/drawing/2014/main" id="{87CAF300-B06D-7A3F-030F-266686F45942}"/>
              </a:ext>
            </a:extLst>
          </p:cNvPr>
          <p:cNvSpPr>
            <a:spLocks noGrp="1"/>
          </p:cNvSpPr>
          <p:nvPr>
            <p:ph idx="1"/>
          </p:nvPr>
        </p:nvSpPr>
        <p:spPr>
          <a:xfrm>
            <a:off x="7108723" y="3603641"/>
            <a:ext cx="4896037" cy="4351338"/>
          </a:xfrm>
        </p:spPr>
        <p:txBody>
          <a:bodyPr/>
          <a:lstStyle/>
          <a:p>
            <a:r>
              <a:rPr lang="en-US" dirty="0">
                <a:solidFill>
                  <a:schemeClr val="tx1"/>
                </a:solidFill>
              </a:rPr>
              <a:t>The Environment Agency update finds that 8 million (“one in four properties”) could be liable to flooding  by mid-century when accounting for climate change. </a:t>
            </a:r>
          </a:p>
          <a:p>
            <a:r>
              <a:rPr lang="en-US" dirty="0">
                <a:solidFill>
                  <a:schemeClr val="tx1"/>
                </a:solidFill>
              </a:rPr>
              <a:t>Globally, flood hazard could ~increase by up to 50 % if we don’t restrain emissions.</a:t>
            </a:r>
          </a:p>
          <a:p>
            <a:r>
              <a:rPr lang="en-US" dirty="0">
                <a:solidFill>
                  <a:schemeClr val="tx1"/>
                </a:solidFill>
              </a:rPr>
              <a:t>Depression outcomes were elevated by 8-fold and PTSD by 14-fold among flooded compared with unaffected participants</a:t>
            </a:r>
            <a:endParaRPr lang="en-GB" dirty="0">
              <a:solidFill>
                <a:schemeClr val="tx1"/>
              </a:solidFill>
            </a:endParaRPr>
          </a:p>
        </p:txBody>
      </p:sp>
    </p:spTree>
    <p:extLst>
      <p:ext uri="{BB962C8B-B14F-4D97-AF65-F5344CB8AC3E}">
        <p14:creationId xmlns:p14="http://schemas.microsoft.com/office/powerpoint/2010/main" val="2646058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3D214-0A84-F148-BF2F-FC2AEFC569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C9BCD1-EC80-439E-7335-CF29AA266CC6}"/>
              </a:ext>
            </a:extLst>
          </p:cNvPr>
          <p:cNvPicPr>
            <a:picLocks noChangeAspect="1"/>
          </p:cNvPicPr>
          <p:nvPr/>
        </p:nvPicPr>
        <p:blipFill>
          <a:blip r:embed="rId2"/>
          <a:stretch>
            <a:fillRect/>
          </a:stretch>
        </p:blipFill>
        <p:spPr>
          <a:xfrm>
            <a:off x="9756" y="161384"/>
            <a:ext cx="12064257" cy="6690423"/>
          </a:xfrm>
          <a:prstGeom prst="rect">
            <a:avLst/>
          </a:prstGeom>
        </p:spPr>
      </p:pic>
      <p:sp>
        <p:nvSpPr>
          <p:cNvPr id="2" name="Title 1">
            <a:extLst>
              <a:ext uri="{FF2B5EF4-FFF2-40B4-BE49-F238E27FC236}">
                <a16:creationId xmlns:a16="http://schemas.microsoft.com/office/drawing/2014/main" id="{2C70E8B7-C7FD-03F4-E3DF-D35303BE36AF}"/>
              </a:ext>
            </a:extLst>
          </p:cNvPr>
          <p:cNvSpPr>
            <a:spLocks noGrp="1"/>
          </p:cNvSpPr>
          <p:nvPr>
            <p:ph type="title"/>
          </p:nvPr>
        </p:nvSpPr>
        <p:spPr>
          <a:xfrm>
            <a:off x="838200" y="5045281"/>
            <a:ext cx="10515600" cy="1325563"/>
          </a:xfrm>
        </p:spPr>
        <p:txBody>
          <a:bodyPr>
            <a:normAutofit fontScale="90000"/>
          </a:bodyPr>
          <a:lstStyle/>
          <a:p>
            <a:br>
              <a:rPr lang="en-GB" dirty="0"/>
            </a:br>
            <a:r>
              <a:rPr lang="en-GB" dirty="0">
                <a:solidFill>
                  <a:schemeClr val="tx1"/>
                </a:solidFill>
              </a:rPr>
              <a:t>For every rise in night-time temperature of 10C there is 20% less sleep across a population.</a:t>
            </a:r>
          </a:p>
        </p:txBody>
      </p:sp>
      <p:sp>
        <p:nvSpPr>
          <p:cNvPr id="5" name="Title 1">
            <a:extLst>
              <a:ext uri="{FF2B5EF4-FFF2-40B4-BE49-F238E27FC236}">
                <a16:creationId xmlns:a16="http://schemas.microsoft.com/office/drawing/2014/main" id="{884912C8-EB8C-1B56-A77D-46546C1F2E9B}"/>
              </a:ext>
            </a:extLst>
          </p:cNvPr>
          <p:cNvSpPr txBox="1">
            <a:spLocks/>
          </p:cNvSpPr>
          <p:nvPr/>
        </p:nvSpPr>
        <p:spPr>
          <a:xfrm>
            <a:off x="528484" y="161384"/>
            <a:ext cx="2775155" cy="132556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224946"/>
                </a:solidFill>
                <a:latin typeface="Co Text" panose="020B0803060202020204" pitchFamily="34" charset="0"/>
                <a:ea typeface="+mj-ea"/>
                <a:cs typeface="Co Text" panose="020B0803060202020204" pitchFamily="34" charset="0"/>
              </a:defRPr>
            </a:lvl1pPr>
          </a:lstStyle>
          <a:p>
            <a:r>
              <a:rPr lang="en-GB" dirty="0">
                <a:solidFill>
                  <a:schemeClr val="bg1">
                    <a:lumMod val="50000"/>
                  </a:schemeClr>
                </a:solidFill>
              </a:rPr>
              <a:t>Sleep</a:t>
            </a:r>
          </a:p>
        </p:txBody>
      </p:sp>
    </p:spTree>
    <p:extLst>
      <p:ext uri="{BB962C8B-B14F-4D97-AF65-F5344CB8AC3E}">
        <p14:creationId xmlns:p14="http://schemas.microsoft.com/office/powerpoint/2010/main" val="2017804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633A0-A9CC-ED40-CB18-C04E5AA23C04}"/>
            </a:ext>
          </a:extLst>
        </p:cNvPr>
        <p:cNvGrpSpPr/>
        <p:nvPr/>
      </p:nvGrpSpPr>
      <p:grpSpPr>
        <a:xfrm>
          <a:off x="0" y="0"/>
          <a:ext cx="0" cy="0"/>
          <a:chOff x="0" y="0"/>
          <a:chExt cx="0" cy="0"/>
        </a:xfrm>
      </p:grpSpPr>
      <p:pic>
        <p:nvPicPr>
          <p:cNvPr id="5" name="Picture 4" descr="A group of tractors working in a field&#10;&#10;AI-generated content may be incorrect.">
            <a:extLst>
              <a:ext uri="{FF2B5EF4-FFF2-40B4-BE49-F238E27FC236}">
                <a16:creationId xmlns:a16="http://schemas.microsoft.com/office/drawing/2014/main" id="{DC2BB7AA-EC37-CAAA-EDE6-BBF3AD8E5B5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31762"/>
            <a:ext cx="12192000" cy="8121524"/>
          </a:xfrm>
          <a:prstGeom prst="rect">
            <a:avLst/>
          </a:prstGeom>
        </p:spPr>
      </p:pic>
      <p:sp>
        <p:nvSpPr>
          <p:cNvPr id="2" name="Title 1">
            <a:extLst>
              <a:ext uri="{FF2B5EF4-FFF2-40B4-BE49-F238E27FC236}">
                <a16:creationId xmlns:a16="http://schemas.microsoft.com/office/drawing/2014/main" id="{D6C342C6-643D-0C3A-89D7-7F0280E8D481}"/>
              </a:ext>
            </a:extLst>
          </p:cNvPr>
          <p:cNvSpPr>
            <a:spLocks noGrp="1"/>
          </p:cNvSpPr>
          <p:nvPr>
            <p:ph type="title"/>
          </p:nvPr>
        </p:nvSpPr>
        <p:spPr>
          <a:xfrm>
            <a:off x="838200" y="365127"/>
            <a:ext cx="2782330" cy="1325563"/>
          </a:xfrm>
        </p:spPr>
        <p:txBody>
          <a:bodyPr/>
          <a:lstStyle/>
          <a:p>
            <a:r>
              <a:rPr lang="en-GB" dirty="0">
                <a:solidFill>
                  <a:schemeClr val="tx1"/>
                </a:solidFill>
              </a:rPr>
              <a:t>Food supply</a:t>
            </a:r>
          </a:p>
        </p:txBody>
      </p:sp>
      <p:sp>
        <p:nvSpPr>
          <p:cNvPr id="3" name="Content Placeholder 2">
            <a:extLst>
              <a:ext uri="{FF2B5EF4-FFF2-40B4-BE49-F238E27FC236}">
                <a16:creationId xmlns:a16="http://schemas.microsoft.com/office/drawing/2014/main" id="{A11DFED3-9F9C-AACF-D750-28764D20FA00}"/>
              </a:ext>
            </a:extLst>
          </p:cNvPr>
          <p:cNvSpPr>
            <a:spLocks noGrp="1"/>
          </p:cNvSpPr>
          <p:nvPr>
            <p:ph idx="1"/>
          </p:nvPr>
        </p:nvSpPr>
        <p:spPr>
          <a:xfrm>
            <a:off x="6322140" y="3260035"/>
            <a:ext cx="5523271" cy="2769444"/>
          </a:xfrm>
          <a:solidFill>
            <a:srgbClr val="996633">
              <a:alpha val="51000"/>
            </a:srgbClr>
          </a:solidFill>
          <a:effectLst>
            <a:softEdge rad="88900"/>
          </a:effectLst>
        </p:spPr>
        <p:txBody>
          <a:bodyPr>
            <a:normAutofit fontScale="85000" lnSpcReduction="10000"/>
          </a:bodyPr>
          <a:lstStyle/>
          <a:p>
            <a:r>
              <a:rPr lang="en-GB" sz="2600" dirty="0">
                <a:solidFill>
                  <a:schemeClr val="tx1"/>
                </a:solidFill>
              </a:rPr>
              <a:t>Food crisis is already here.</a:t>
            </a:r>
          </a:p>
          <a:p>
            <a:r>
              <a:rPr lang="en-GB" sz="2600" dirty="0">
                <a:solidFill>
                  <a:schemeClr val="tx1"/>
                </a:solidFill>
              </a:rPr>
              <a:t>More heat requires more intense farming </a:t>
            </a:r>
          </a:p>
          <a:p>
            <a:r>
              <a:rPr lang="en-GB" sz="2600" dirty="0">
                <a:solidFill>
                  <a:schemeClr val="tx1"/>
                </a:solidFill>
              </a:rPr>
              <a:t>This requires more water and more energy</a:t>
            </a:r>
          </a:p>
          <a:p>
            <a:r>
              <a:rPr lang="en-GB" sz="2600" dirty="0">
                <a:solidFill>
                  <a:schemeClr val="tx1"/>
                </a:solidFill>
              </a:rPr>
              <a:t>Food inflation has already started</a:t>
            </a:r>
          </a:p>
          <a:p>
            <a:r>
              <a:rPr lang="en-GB" sz="2600" dirty="0">
                <a:solidFill>
                  <a:schemeClr val="tx1"/>
                </a:solidFill>
              </a:rPr>
              <a:t>700 million people face hunger 9% of the population</a:t>
            </a:r>
          </a:p>
          <a:p>
            <a:r>
              <a:rPr lang="en-GB" sz="2600" dirty="0">
                <a:solidFill>
                  <a:schemeClr val="tx1"/>
                </a:solidFill>
              </a:rPr>
              <a:t>That’s 150 million people more than in 2019</a:t>
            </a:r>
          </a:p>
          <a:p>
            <a:endParaRPr lang="en-GB" dirty="0"/>
          </a:p>
        </p:txBody>
      </p:sp>
    </p:spTree>
    <p:extLst>
      <p:ext uri="{BB962C8B-B14F-4D97-AF65-F5344CB8AC3E}">
        <p14:creationId xmlns:p14="http://schemas.microsoft.com/office/powerpoint/2010/main" val="3208378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36193-415E-C640-9B3A-22430C1F1B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BBDA40B-8CAC-D4FE-5580-1573031F4E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9141424"/>
          </a:xfrm>
          <a:prstGeom prst="rect">
            <a:avLst/>
          </a:prstGeom>
          <a:solidFill>
            <a:srgbClr val="00B050"/>
          </a:solidFill>
        </p:spPr>
      </p:pic>
      <p:sp>
        <p:nvSpPr>
          <p:cNvPr id="2" name="Title 1">
            <a:extLst>
              <a:ext uri="{FF2B5EF4-FFF2-40B4-BE49-F238E27FC236}">
                <a16:creationId xmlns:a16="http://schemas.microsoft.com/office/drawing/2014/main" id="{A4C4F47B-B6C6-2976-DB0C-ED86B984B286}"/>
              </a:ext>
            </a:extLst>
          </p:cNvPr>
          <p:cNvSpPr>
            <a:spLocks noGrp="1"/>
          </p:cNvSpPr>
          <p:nvPr>
            <p:ph type="title"/>
          </p:nvPr>
        </p:nvSpPr>
        <p:spPr/>
        <p:txBody>
          <a:bodyPr>
            <a:normAutofit/>
          </a:bodyPr>
          <a:lstStyle/>
          <a:p>
            <a:r>
              <a:rPr lang="en-GB" sz="3200" dirty="0">
                <a:solidFill>
                  <a:schemeClr val="tx1"/>
                </a:solidFill>
              </a:rPr>
              <a:t>Food supply</a:t>
            </a:r>
          </a:p>
        </p:txBody>
      </p:sp>
      <p:sp>
        <p:nvSpPr>
          <p:cNvPr id="3" name="Content Placeholder 2">
            <a:extLst>
              <a:ext uri="{FF2B5EF4-FFF2-40B4-BE49-F238E27FC236}">
                <a16:creationId xmlns:a16="http://schemas.microsoft.com/office/drawing/2014/main" id="{D08AE1B9-18E2-848C-9EDF-04A304E05305}"/>
              </a:ext>
            </a:extLst>
          </p:cNvPr>
          <p:cNvSpPr>
            <a:spLocks noGrp="1"/>
          </p:cNvSpPr>
          <p:nvPr>
            <p:ph idx="1"/>
          </p:nvPr>
        </p:nvSpPr>
        <p:spPr>
          <a:xfrm>
            <a:off x="2716427" y="2538348"/>
            <a:ext cx="7675605" cy="2861555"/>
          </a:xfrm>
          <a:solidFill>
            <a:srgbClr val="74752B">
              <a:alpha val="62000"/>
            </a:srgbClr>
          </a:solidFill>
          <a:effectLst>
            <a:softEdge rad="330200"/>
          </a:effectLst>
        </p:spPr>
        <p:txBody>
          <a:bodyPr>
            <a:normAutofit/>
          </a:bodyPr>
          <a:lstStyle/>
          <a:p>
            <a:endParaRPr lang="en-GB" sz="2600" dirty="0">
              <a:solidFill>
                <a:schemeClr val="tx1"/>
              </a:solidFill>
            </a:endParaRPr>
          </a:p>
          <a:p>
            <a:r>
              <a:rPr lang="en-GB" sz="2600" dirty="0">
                <a:solidFill>
                  <a:schemeClr val="tx1"/>
                </a:solidFill>
              </a:rPr>
              <a:t>Brazil produces 10% of global food and 50% of all Soya Bean and 30% of all Beef. </a:t>
            </a:r>
          </a:p>
          <a:p>
            <a:r>
              <a:rPr lang="en-GB" sz="2600" dirty="0">
                <a:solidFill>
                  <a:schemeClr val="tx1"/>
                </a:solidFill>
              </a:rPr>
              <a:t>18% of the Amazon is already deforested if this reaches 20-25% and the global temperature exceeds 2C then we could reach a tipping point and the hotter drier climate may make food production impossible</a:t>
            </a:r>
            <a:r>
              <a:rPr lang="en-GB" sz="2600" dirty="0"/>
              <a:t>. </a:t>
            </a:r>
          </a:p>
          <a:p>
            <a:endParaRPr lang="en-GB" dirty="0"/>
          </a:p>
        </p:txBody>
      </p:sp>
    </p:spTree>
    <p:extLst>
      <p:ext uri="{BB962C8B-B14F-4D97-AF65-F5344CB8AC3E}">
        <p14:creationId xmlns:p14="http://schemas.microsoft.com/office/powerpoint/2010/main" val="336309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8052C-07C5-FEB0-2332-8586A1844B2E}"/>
            </a:ext>
          </a:extLst>
        </p:cNvPr>
        <p:cNvGrpSpPr/>
        <p:nvPr/>
      </p:nvGrpSpPr>
      <p:grpSpPr>
        <a:xfrm>
          <a:off x="0" y="0"/>
          <a:ext cx="0" cy="0"/>
          <a:chOff x="0" y="0"/>
          <a:chExt cx="0" cy="0"/>
        </a:xfrm>
      </p:grpSpPr>
      <p:pic>
        <p:nvPicPr>
          <p:cNvPr id="5" name="Picture 4" descr="A wave crashing into the ocean&#10;&#10;AI-generated content may be incorrect.">
            <a:extLst>
              <a:ext uri="{FF2B5EF4-FFF2-40B4-BE49-F238E27FC236}">
                <a16:creationId xmlns:a16="http://schemas.microsoft.com/office/drawing/2014/main" id="{46376396-2471-C4DF-9496-4C628EA2F0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826" y="-1315884"/>
            <a:ext cx="12260826" cy="8173884"/>
          </a:xfrm>
          <a:prstGeom prst="rect">
            <a:avLst/>
          </a:prstGeom>
        </p:spPr>
      </p:pic>
      <p:sp>
        <p:nvSpPr>
          <p:cNvPr id="2" name="Title 1">
            <a:extLst>
              <a:ext uri="{FF2B5EF4-FFF2-40B4-BE49-F238E27FC236}">
                <a16:creationId xmlns:a16="http://schemas.microsoft.com/office/drawing/2014/main" id="{E4CF3E40-CB9A-48BD-53F7-0DD76E6461AE}"/>
              </a:ext>
            </a:extLst>
          </p:cNvPr>
          <p:cNvSpPr>
            <a:spLocks noGrp="1"/>
          </p:cNvSpPr>
          <p:nvPr>
            <p:ph type="title"/>
          </p:nvPr>
        </p:nvSpPr>
        <p:spPr>
          <a:xfrm>
            <a:off x="1283043" y="-1114192"/>
            <a:ext cx="10515600" cy="1325563"/>
          </a:xfrm>
        </p:spPr>
        <p:txBody>
          <a:bodyPr/>
          <a:lstStyle/>
          <a:p>
            <a:r>
              <a:rPr lang="en-GB" dirty="0">
                <a:solidFill>
                  <a:schemeClr val="tx1"/>
                </a:solidFill>
              </a:rPr>
              <a:t>Oceans and Food Supply</a:t>
            </a:r>
          </a:p>
        </p:txBody>
      </p:sp>
      <p:sp>
        <p:nvSpPr>
          <p:cNvPr id="3" name="Content Placeholder 2">
            <a:extLst>
              <a:ext uri="{FF2B5EF4-FFF2-40B4-BE49-F238E27FC236}">
                <a16:creationId xmlns:a16="http://schemas.microsoft.com/office/drawing/2014/main" id="{01D26B4C-4D3A-67B2-E23B-A0964A1AE6A8}"/>
              </a:ext>
            </a:extLst>
          </p:cNvPr>
          <p:cNvSpPr>
            <a:spLocks noGrp="1"/>
          </p:cNvSpPr>
          <p:nvPr>
            <p:ph idx="1"/>
          </p:nvPr>
        </p:nvSpPr>
        <p:spPr>
          <a:xfrm>
            <a:off x="1490451" y="3880021"/>
            <a:ext cx="10515600" cy="2766608"/>
          </a:xfrm>
          <a:solidFill>
            <a:srgbClr val="9EC9E2"/>
          </a:solidFill>
        </p:spPr>
        <p:txBody>
          <a:bodyPr/>
          <a:lstStyle/>
          <a:p>
            <a:r>
              <a:rPr lang="en-GB" dirty="0">
                <a:solidFill>
                  <a:schemeClr val="bg2"/>
                </a:solidFill>
              </a:rPr>
              <a:t>90% of the excess heat trapped in the atmosphere has been absorbed by the earth’s oceans</a:t>
            </a:r>
          </a:p>
          <a:p>
            <a:r>
              <a:rPr lang="en-GB" dirty="0">
                <a:solidFill>
                  <a:schemeClr val="bg2"/>
                </a:solidFill>
              </a:rPr>
              <a:t>Sea temperatures have been rising by a steady 0.42C per decade.</a:t>
            </a:r>
          </a:p>
          <a:p>
            <a:r>
              <a:rPr lang="en-GB" dirty="0">
                <a:solidFill>
                  <a:schemeClr val="bg2"/>
                </a:solidFill>
              </a:rPr>
              <a:t>In March 2023 they rocketed by 0.28C in just 5 months. </a:t>
            </a:r>
          </a:p>
          <a:p>
            <a:r>
              <a:rPr lang="en-GB" dirty="0">
                <a:solidFill>
                  <a:schemeClr val="bg2"/>
                </a:solidFill>
              </a:rPr>
              <a:t>Resulting in mass coral bleaching in 62 countries</a:t>
            </a:r>
          </a:p>
          <a:p>
            <a:r>
              <a:rPr lang="en-GB" dirty="0">
                <a:solidFill>
                  <a:schemeClr val="bg2"/>
                </a:solidFill>
              </a:rPr>
              <a:t>Less mixing of layers of water so less Phytoplankton that produce 50% of the planet’s Oxygen. </a:t>
            </a:r>
          </a:p>
          <a:p>
            <a:r>
              <a:rPr lang="en-GB" dirty="0">
                <a:solidFill>
                  <a:schemeClr val="bg2"/>
                </a:solidFill>
              </a:rPr>
              <a:t>Even if CO2 stopped today 10% of Oxygen in oceans would be lost </a:t>
            </a:r>
          </a:p>
          <a:p>
            <a:r>
              <a:rPr lang="en-GB" dirty="0">
                <a:solidFill>
                  <a:schemeClr val="bg2"/>
                </a:solidFill>
              </a:rPr>
              <a:t>Less phytoplankton also means less food for fish and so less food for us.</a:t>
            </a:r>
          </a:p>
          <a:p>
            <a:endParaRPr lang="en-GB" dirty="0"/>
          </a:p>
        </p:txBody>
      </p:sp>
    </p:spTree>
    <p:extLst>
      <p:ext uri="{BB962C8B-B14F-4D97-AF65-F5344CB8AC3E}">
        <p14:creationId xmlns:p14="http://schemas.microsoft.com/office/powerpoint/2010/main" val="2688820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C91B9-A88B-4F54-A9D0-D3E526DAAFCF}"/>
              </a:ext>
            </a:extLst>
          </p:cNvPr>
          <p:cNvSpPr>
            <a:spLocks noGrp="1"/>
          </p:cNvSpPr>
          <p:nvPr>
            <p:ph type="title"/>
          </p:nvPr>
        </p:nvSpPr>
        <p:spPr>
          <a:xfrm>
            <a:off x="6849819" y="3005958"/>
            <a:ext cx="5079041" cy="1556945"/>
          </a:xfrm>
        </p:spPr>
        <p:txBody>
          <a:bodyPr vert="horz" lIns="91440" tIns="45720" rIns="91440" bIns="45720" rtlCol="0" anchor="b">
            <a:normAutofit fontScale="90000"/>
          </a:bodyPr>
          <a:lstStyle/>
          <a:p>
            <a:r>
              <a:rPr lang="en-US" sz="5400" dirty="0">
                <a:latin typeface="Co Text" panose="020B0603060202020204" pitchFamily="34" charset="0"/>
                <a:cs typeface="Co Text" panose="020B0603060202020204" pitchFamily="34" charset="0"/>
              </a:rPr>
              <a:t>Feeling Valued</a:t>
            </a:r>
          </a:p>
        </p:txBody>
      </p:sp>
      <p:pic>
        <p:nvPicPr>
          <p:cNvPr id="4" name="Picture 3" descr="A picture containing dog, laying, brown, white&#10;&#10;Description automatically generated">
            <a:extLst>
              <a:ext uri="{FF2B5EF4-FFF2-40B4-BE49-F238E27FC236}">
                <a16:creationId xmlns:a16="http://schemas.microsoft.com/office/drawing/2014/main" id="{CCFF64C7-5F64-4A64-90E0-A89AD7D364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3C3198EB-5704-51C7-DADF-9D2B1A912442}"/>
              </a:ext>
            </a:extLst>
          </p:cNvPr>
          <p:cNvSpPr txBox="1"/>
          <p:nvPr/>
        </p:nvSpPr>
        <p:spPr>
          <a:xfrm>
            <a:off x="5798916" y="5110287"/>
            <a:ext cx="625645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Flett</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G.L. and </a:t>
            </a:r>
            <a:r>
              <a:rPr kumimoji="0" lang="en-US" sz="1800" b="0" i="0" u="none" strike="noStrike" kern="1200" cap="none" spc="0" normalizeH="0" baseline="0" noProof="0" dirty="0" err="1">
                <a:ln>
                  <a:noFill/>
                </a:ln>
                <a:solidFill>
                  <a:prstClr val="white"/>
                </a:solidFill>
                <a:effectLst/>
                <a:uLnTx/>
                <a:uFillTx/>
                <a:latin typeface="Arial" panose="020B0604020202020204" pitchFamily="34" charset="0"/>
                <a:ea typeface="+mn-ea"/>
                <a:cs typeface="+mn-cs"/>
              </a:rPr>
              <a:t>Heisel</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M.J., 2021. Aging and feeling valued versus expendable during the COVID-19 pandemic and beyond: a review and commentary of why mattering is fundamental to the health and well-being.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International Journal of Mental Health and Addiction</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19</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(6), pp.2443-2469.</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51456"/>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23A5C-E5A0-0F40-B510-728EDAADC91F}"/>
              </a:ext>
            </a:extLst>
          </p:cNvPr>
          <p:cNvSpPr>
            <a:spLocks noGrp="1"/>
          </p:cNvSpPr>
          <p:nvPr>
            <p:ph type="title"/>
          </p:nvPr>
        </p:nvSpPr>
        <p:spPr/>
        <p:txBody>
          <a:bodyPr/>
          <a:lstStyle/>
          <a:p>
            <a:endParaRPr lang="en-GB"/>
          </a:p>
        </p:txBody>
      </p:sp>
      <p:pic>
        <p:nvPicPr>
          <p:cNvPr id="13" name="Content Placeholder 12">
            <a:extLst>
              <a:ext uri="{FF2B5EF4-FFF2-40B4-BE49-F238E27FC236}">
                <a16:creationId xmlns:a16="http://schemas.microsoft.com/office/drawing/2014/main" id="{26EBB0F0-7B59-72DF-2E89-5EDA735DFD5D}"/>
              </a:ext>
            </a:extLst>
          </p:cNvPr>
          <p:cNvPicPr>
            <a:picLocks noGrp="1" noChangeAspect="1"/>
          </p:cNvPicPr>
          <p:nvPr>
            <p:ph idx="1"/>
          </p:nvPr>
        </p:nvPicPr>
        <p:blipFill>
          <a:blip r:embed="rId2"/>
          <a:stretch>
            <a:fillRect/>
          </a:stretch>
        </p:blipFill>
        <p:spPr>
          <a:xfrm>
            <a:off x="0" y="0"/>
            <a:ext cx="12192000" cy="6828626"/>
          </a:xfrm>
          <a:prstGeom prst="rect">
            <a:avLst/>
          </a:prstGeom>
        </p:spPr>
      </p:pic>
    </p:spTree>
    <p:extLst>
      <p:ext uri="{BB962C8B-B14F-4D97-AF65-F5344CB8AC3E}">
        <p14:creationId xmlns:p14="http://schemas.microsoft.com/office/powerpoint/2010/main" val="3842466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F1A1CA2-7FCD-8A6C-2B5D-1572FAF6711F}"/>
              </a:ext>
            </a:extLst>
          </p:cNvPr>
          <p:cNvSpPr>
            <a:spLocks noGrp="1"/>
          </p:cNvSpPr>
          <p:nvPr>
            <p:ph type="title"/>
          </p:nvPr>
        </p:nvSpPr>
        <p:spPr>
          <a:xfrm>
            <a:off x="848032" y="512609"/>
            <a:ext cx="10832690" cy="1325563"/>
          </a:xfrm>
        </p:spPr>
        <p:txBody>
          <a:bodyPr>
            <a:normAutofit fontScale="90000"/>
          </a:bodyPr>
          <a:lstStyle/>
          <a:p>
            <a:pPr>
              <a:lnSpc>
                <a:spcPct val="100000"/>
              </a:lnSpc>
            </a:pPr>
            <a:r>
              <a:rPr lang="en-US" sz="3600" dirty="0">
                <a:solidFill>
                  <a:schemeClr val="bg1"/>
                </a:solidFill>
              </a:rPr>
              <a:t>Over 2,500 trees were earned through playing Beat the Street in Burnley (2000 points = 1 tree) </a:t>
            </a:r>
            <a:br>
              <a:rPr lang="en-US" sz="1800" dirty="0">
                <a:solidFill>
                  <a:schemeClr val="bg1"/>
                </a:solidFill>
              </a:rPr>
            </a:br>
            <a:br>
              <a:rPr lang="en-US" sz="1800" dirty="0">
                <a:solidFill>
                  <a:schemeClr val="bg1"/>
                </a:solidFill>
              </a:rPr>
            </a:br>
            <a:endParaRPr lang="en-US" dirty="0"/>
          </a:p>
        </p:txBody>
      </p:sp>
      <p:pic>
        <p:nvPicPr>
          <p:cNvPr id="6" name="Picture 5">
            <a:extLst>
              <a:ext uri="{FF2B5EF4-FFF2-40B4-BE49-F238E27FC236}">
                <a16:creationId xmlns:a16="http://schemas.microsoft.com/office/drawing/2014/main" id="{E3CB6D03-203C-96FE-C786-91C6D772ECD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0991" y="1512485"/>
            <a:ext cx="8794045" cy="4980390"/>
          </a:xfrm>
          <a:prstGeom prst="rect">
            <a:avLst/>
          </a:prstGeom>
        </p:spPr>
      </p:pic>
      <p:sp>
        <p:nvSpPr>
          <p:cNvPr id="7" name="TextBox 6">
            <a:extLst>
              <a:ext uri="{FF2B5EF4-FFF2-40B4-BE49-F238E27FC236}">
                <a16:creationId xmlns:a16="http://schemas.microsoft.com/office/drawing/2014/main" id="{E81B1B2F-9C28-68FA-CA26-1C54F9FD7F54}"/>
              </a:ext>
            </a:extLst>
          </p:cNvPr>
          <p:cNvSpPr txBox="1"/>
          <p:nvPr/>
        </p:nvSpPr>
        <p:spPr>
          <a:xfrm>
            <a:off x="376964" y="1690688"/>
            <a:ext cx="231058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 Text"/>
                <a:ea typeface="+mn-ea"/>
                <a:cs typeface="+mn-cs"/>
              </a:rPr>
              <a:t>Schools and community groups were invited back to help plant them across the borough.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 Tex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o Text"/>
                <a:ea typeface="+mn-ea"/>
                <a:cs typeface="+mn-cs"/>
              </a:rPr>
              <a:t>The combination of tree planting and active community engagement helps foster a sense of pride of Place </a:t>
            </a:r>
            <a:endParaRPr kumimoji="0" lang="en-GB" sz="1800" b="0" i="0" u="none" strike="noStrike" kern="1200" cap="none" spc="0" normalizeH="0" baseline="0" noProof="0" dirty="0">
              <a:ln>
                <a:noFill/>
              </a:ln>
              <a:solidFill>
                <a:srgbClr val="FFFFFF"/>
              </a:solidFill>
              <a:effectLst/>
              <a:uLnTx/>
              <a:uFillTx/>
              <a:latin typeface="Co Text"/>
              <a:ea typeface="+mn-ea"/>
              <a:cs typeface="+mn-cs"/>
            </a:endParaRPr>
          </a:p>
        </p:txBody>
      </p:sp>
      <p:sp>
        <p:nvSpPr>
          <p:cNvPr id="2" name="TextBox 1">
            <a:extLst>
              <a:ext uri="{FF2B5EF4-FFF2-40B4-BE49-F238E27FC236}">
                <a16:creationId xmlns:a16="http://schemas.microsoft.com/office/drawing/2014/main" id="{8E3BD199-7441-FE8B-E189-9B61638411ED}"/>
              </a:ext>
            </a:extLst>
          </p:cNvPr>
          <p:cNvSpPr txBox="1"/>
          <p:nvPr/>
        </p:nvSpPr>
        <p:spPr>
          <a:xfrm>
            <a:off x="10236145" y="1512485"/>
            <a:ext cx="1578891" cy="4082015"/>
          </a:xfrm>
          <a:prstGeom prst="rect">
            <a:avLst/>
          </a:prstGeom>
          <a:solidFill>
            <a:srgbClr val="FFC000">
              <a:lumMod val="40000"/>
              <a:lumOff val="60000"/>
            </a:srgbClr>
          </a:solidFill>
          <a:ln w="31750">
            <a:solidFill>
              <a:sysClr val="windowText" lastClr="000000"/>
            </a:solidFill>
          </a:ln>
        </p:spPr>
        <p:txBody>
          <a:bodyPr wrap="square" rtlCol="0">
            <a:spAutoFit/>
          </a:bodyPr>
          <a:lstStyle/>
          <a:p>
            <a:pPr>
              <a:lnSpc>
                <a:spcPct val="90000"/>
              </a:lnSpc>
              <a:spcBef>
                <a:spcPts val="1000"/>
              </a:spcBef>
              <a:defRPr/>
            </a:pPr>
            <a:r>
              <a:rPr lang="en-GB" kern="0" dirty="0">
                <a:solidFill>
                  <a:prstClr val="black"/>
                </a:solidFill>
                <a:latin typeface="Calibri" panose="020F0502020204030204"/>
              </a:rPr>
              <a:t>(52</a:t>
            </a:r>
            <a:r>
              <a:rPr lang="en-GB" kern="0" dirty="0">
                <a:latin typeface="Calibri" panose="020F0502020204030204"/>
              </a:rPr>
              <a:t>)</a:t>
            </a:r>
            <a:r>
              <a:rPr lang="en-GB" dirty="0">
                <a:latin typeface="Aptos" panose="02110004020202020204"/>
              </a:rPr>
              <a:t> Beat the Street helped facilitate the creation of the  Outdoor Town (Burnley) Using points as a currency 2,500 trees were purchased and planted by the families in Burnley</a:t>
            </a:r>
            <a:endParaRPr lang="en-GB" dirty="0">
              <a:solidFill>
                <a:prstClr val="black"/>
              </a:solidFill>
              <a:latin typeface="Calibri" panose="020F0502020204030204"/>
            </a:endParaRPr>
          </a:p>
        </p:txBody>
      </p:sp>
    </p:spTree>
    <p:extLst>
      <p:ext uri="{BB962C8B-B14F-4D97-AF65-F5344CB8AC3E}">
        <p14:creationId xmlns:p14="http://schemas.microsoft.com/office/powerpoint/2010/main" val="1079511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695" y="-1"/>
            <a:ext cx="12088305" cy="7923229"/>
          </a:xfrm>
          <a:prstGeom prst="rect">
            <a:avLst/>
          </a:prstGeom>
        </p:spPr>
      </p:pic>
      <p:sp>
        <p:nvSpPr>
          <p:cNvPr id="3" name="TextBox 2"/>
          <p:cNvSpPr txBox="1"/>
          <p:nvPr/>
        </p:nvSpPr>
        <p:spPr>
          <a:xfrm>
            <a:off x="4100660" y="3109488"/>
            <a:ext cx="3842995" cy="1260538"/>
          </a:xfrm>
          <a:prstGeom prst="rect">
            <a:avLst/>
          </a:prstGeom>
          <a:noFill/>
        </p:spPr>
        <p:txBody>
          <a:bodyPr wrap="square" lIns="0" tIns="0" rIns="0" bIns="0" rtlCol="0">
            <a:spAutoFit/>
          </a:bodyPr>
          <a:lstStyle/>
          <a:p>
            <a:pPr algn="ctr">
              <a:lnSpc>
                <a:spcPts val="3400"/>
              </a:lnSpc>
              <a:defRPr/>
            </a:pPr>
            <a:r>
              <a:rPr lang="en-GB" sz="3200" kern="0">
                <a:solidFill>
                  <a:schemeClr val="bg1"/>
                </a:solidFill>
                <a:latin typeface="+mj-lt"/>
              </a:rPr>
              <a:t>Building Active Communities</a:t>
            </a:r>
          </a:p>
          <a:p>
            <a:pPr algn="ctr">
              <a:lnSpc>
                <a:spcPts val="3400"/>
              </a:lnSpc>
              <a:defRPr/>
            </a:pPr>
            <a:r>
              <a:rPr lang="en-GB" sz="1600" kern="0">
                <a:solidFill>
                  <a:schemeClr val="bg1"/>
                </a:solidFill>
                <a:latin typeface="+mj-lt"/>
              </a:rPr>
              <a:t>William.bird@intelligenthealth.co.uk</a:t>
            </a:r>
          </a:p>
        </p:txBody>
      </p:sp>
    </p:spTree>
    <p:extLst>
      <p:ext uri="{BB962C8B-B14F-4D97-AF65-F5344CB8AC3E}">
        <p14:creationId xmlns:p14="http://schemas.microsoft.com/office/powerpoint/2010/main" val="4187590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485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B612-276D-453A-A106-681ADC7A69F7}"/>
              </a:ext>
            </a:extLst>
          </p:cNvPr>
          <p:cNvSpPr>
            <a:spLocks noGrp="1"/>
          </p:cNvSpPr>
          <p:nvPr>
            <p:ph type="title"/>
          </p:nvPr>
        </p:nvSpPr>
        <p:spPr>
          <a:xfrm>
            <a:off x="7464614" y="1783959"/>
            <a:ext cx="4087306" cy="2094358"/>
          </a:xfrm>
        </p:spPr>
        <p:txBody>
          <a:bodyPr vert="horz" lIns="91440" tIns="45720" rIns="91440" bIns="45720" rtlCol="0" anchor="b">
            <a:normAutofit/>
          </a:bodyPr>
          <a:lstStyle/>
          <a:p>
            <a:r>
              <a:rPr lang="en-US" sz="5400" dirty="0">
                <a:latin typeface="Co Text" panose="020B0603060202020204" pitchFamily="34" charset="0"/>
                <a:cs typeface="Co Text" panose="020B0603060202020204" pitchFamily="34" charset="0"/>
              </a:rPr>
              <a:t>Sense of belonging</a:t>
            </a:r>
          </a:p>
        </p:txBody>
      </p:sp>
      <p:pic>
        <p:nvPicPr>
          <p:cNvPr id="11" name="Picture 10" descr="A picture containing tree, mammal, outdoor, group&#10;&#10;Description automatically generated">
            <a:extLst>
              <a:ext uri="{FF2B5EF4-FFF2-40B4-BE49-F238E27FC236}">
                <a16:creationId xmlns:a16="http://schemas.microsoft.com/office/drawing/2014/main" id="{328CFEFD-68F9-41D0-9B6E-CBB9FEB7936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5B4A9A96-B2C8-F6A0-8AED-A8D248AA1DF7}"/>
              </a:ext>
            </a:extLst>
          </p:cNvPr>
          <p:cNvSpPr txBox="1"/>
          <p:nvPr/>
        </p:nvSpPr>
        <p:spPr>
          <a:xfrm>
            <a:off x="5833241" y="5248842"/>
            <a:ext cx="609600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Trachtenberg, E., 2024. The beneficial effects of social support and prosocial behavior on immunity and health: A psychoneuroimmunology perspective. Brain, Behavior, &amp; Immunity-Health, p.100758.</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4049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2256C-BB00-57BD-B027-7832E74FB62F}"/>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CC661B0-8C15-E120-D37E-A3EF780C72AB}"/>
              </a:ext>
            </a:extLst>
          </p:cNvPr>
          <p:cNvSpPr/>
          <p:nvPr/>
        </p:nvSpPr>
        <p:spPr>
          <a:xfrm>
            <a:off x="10777324" y="5798620"/>
            <a:ext cx="1014129" cy="718758"/>
          </a:xfrm>
          <a:custGeom>
            <a:avLst/>
            <a:gdLst/>
            <a:ahLst/>
            <a:cxnLst/>
            <a:rect l="l" t="t" r="r" b="b"/>
            <a:pathLst>
              <a:path w="1521194" h="1078137">
                <a:moveTo>
                  <a:pt x="0" y="0"/>
                </a:moveTo>
                <a:lnTo>
                  <a:pt x="1521194" y="0"/>
                </a:lnTo>
                <a:lnTo>
                  <a:pt x="1521194" y="1078136"/>
                </a:lnTo>
                <a:lnTo>
                  <a:pt x="0" y="107813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25E315E-F93C-D7DA-9BBC-70D886A74577}"/>
              </a:ext>
            </a:extLst>
          </p:cNvPr>
          <p:cNvSpPr/>
          <p:nvPr/>
        </p:nvSpPr>
        <p:spPr>
          <a:xfrm>
            <a:off x="278635" y="6374673"/>
            <a:ext cx="191164" cy="209208"/>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DB0F0A7A-6A70-790D-E4B8-7C6691AEE90F}"/>
              </a:ext>
            </a:extLst>
          </p:cNvPr>
          <p:cNvSpPr/>
          <p:nvPr/>
        </p:nvSpPr>
        <p:spPr>
          <a:xfrm>
            <a:off x="685800" y="3205429"/>
            <a:ext cx="3531351" cy="2593190"/>
          </a:xfrm>
          <a:custGeom>
            <a:avLst/>
            <a:gdLst/>
            <a:ahLst/>
            <a:cxnLst/>
            <a:rect l="l" t="t" r="r" b="b"/>
            <a:pathLst>
              <a:path w="5297026" h="3889785">
                <a:moveTo>
                  <a:pt x="0" y="0"/>
                </a:moveTo>
                <a:lnTo>
                  <a:pt x="5297026" y="0"/>
                </a:lnTo>
                <a:lnTo>
                  <a:pt x="5297026" y="3889786"/>
                </a:lnTo>
                <a:lnTo>
                  <a:pt x="0" y="3889786"/>
                </a:lnTo>
                <a:lnTo>
                  <a:pt x="0" y="0"/>
                </a:lnTo>
                <a:close/>
              </a:path>
            </a:pathLst>
          </a:custGeom>
          <a:blipFill>
            <a:blip r:embed="rId5"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2331B17B-FFFE-E8CB-C33C-A0DCD88FD487}"/>
              </a:ext>
            </a:extLst>
          </p:cNvPr>
          <p:cNvSpPr txBox="1"/>
          <p:nvPr/>
        </p:nvSpPr>
        <p:spPr>
          <a:xfrm>
            <a:off x="495199" y="6364343"/>
            <a:ext cx="1529953" cy="198581"/>
          </a:xfrm>
          <a:prstGeom prst="rect">
            <a:avLst/>
          </a:prstGeom>
        </p:spPr>
        <p:txBody>
          <a:bodyPr lIns="0" tIns="0" rIns="0" bIns="0" rtlCol="0" anchor="t">
            <a:spAutoFit/>
          </a:bodyPr>
          <a:lstStyle/>
          <a:p>
            <a:pPr marL="0" marR="0" lvl="0" indent="0" algn="ctr" defTabSz="609630" rtl="0" eaLnBrk="1" fontAlgn="auto" latinLnBrk="0" hangingPunct="1">
              <a:lnSpc>
                <a:spcPts val="1680"/>
              </a:lnSpc>
              <a:spcBef>
                <a:spcPts val="0"/>
              </a:spcBef>
              <a:spcAft>
                <a:spcPts val="0"/>
              </a:spcAft>
              <a:buClrTx/>
              <a:buSzTx/>
              <a:buFontTx/>
              <a:buNone/>
              <a:tabLst/>
              <a:defRPr/>
            </a:pPr>
            <a:r>
              <a:rPr kumimoji="0" lang="en-US" sz="1200" b="0" i="0" u="none" strike="noStrike" kern="1200" cap="none" spc="0" normalizeH="0" baseline="0" noProof="0">
                <a:ln>
                  <a:noFill/>
                </a:ln>
                <a:solidFill>
                  <a:srgbClr val="515151"/>
                </a:solidFill>
                <a:effectLst/>
                <a:uLnTx/>
                <a:uFillTx/>
                <a:latin typeface="Proxima Nova 1"/>
                <a:ea typeface="+mn-ea"/>
                <a:cs typeface="+mn-cs"/>
              </a:rPr>
              <a:t>2024 Intelligent Health</a:t>
            </a:r>
          </a:p>
        </p:txBody>
      </p:sp>
      <p:sp>
        <p:nvSpPr>
          <p:cNvPr id="6" name="TextBox 6">
            <a:extLst>
              <a:ext uri="{FF2B5EF4-FFF2-40B4-BE49-F238E27FC236}">
                <a16:creationId xmlns:a16="http://schemas.microsoft.com/office/drawing/2014/main" id="{1D2F88B5-DD45-0A94-2980-D1AB5D1D265E}"/>
              </a:ext>
            </a:extLst>
          </p:cNvPr>
          <p:cNvSpPr txBox="1"/>
          <p:nvPr/>
        </p:nvSpPr>
        <p:spPr>
          <a:xfrm>
            <a:off x="435172" y="787401"/>
            <a:ext cx="11321655" cy="974626"/>
          </a:xfrm>
          <a:prstGeom prst="rect">
            <a:avLst/>
          </a:prstGeom>
        </p:spPr>
        <p:txBody>
          <a:bodyPr wrap="square" lIns="0" tIns="0" rIns="0" bIns="0" rtlCol="0" anchor="t">
            <a:spAutoFit/>
          </a:bodyPr>
          <a:lstStyle/>
          <a:p>
            <a:pPr marL="0" marR="0" lvl="0" indent="0" algn="ctr" defTabSz="609630" rtl="0" eaLnBrk="1" fontAlgn="auto" latinLnBrk="0" hangingPunct="1">
              <a:lnSpc>
                <a:spcPts val="3800"/>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004851"/>
                </a:solidFill>
                <a:effectLst/>
                <a:uLnTx/>
                <a:uFillTx/>
                <a:latin typeface="Metropolis" pitchFamily="2" charset="77"/>
                <a:ea typeface="+mn-ea"/>
                <a:cs typeface="+mn-cs"/>
              </a:rPr>
              <a:t>There are three domains that affect our sense of feeling safe, value and belonging.</a:t>
            </a:r>
          </a:p>
        </p:txBody>
      </p:sp>
      <p:sp>
        <p:nvSpPr>
          <p:cNvPr id="7" name="TextBox 7">
            <a:extLst>
              <a:ext uri="{FF2B5EF4-FFF2-40B4-BE49-F238E27FC236}">
                <a16:creationId xmlns:a16="http://schemas.microsoft.com/office/drawing/2014/main" id="{27FCE038-1047-FBFE-48A7-78DD0C224A6F}"/>
              </a:ext>
            </a:extLst>
          </p:cNvPr>
          <p:cNvSpPr txBox="1"/>
          <p:nvPr/>
        </p:nvSpPr>
        <p:spPr>
          <a:xfrm>
            <a:off x="1471449" y="2695312"/>
            <a:ext cx="1511716" cy="474489"/>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EC5"/>
                </a:solidFill>
                <a:effectLst/>
                <a:uLnTx/>
                <a:uFillTx/>
                <a:latin typeface="Metropolis" pitchFamily="2" charset="77"/>
                <a:ea typeface="+mn-ea"/>
                <a:cs typeface="+mn-cs"/>
              </a:rPr>
              <a:t>People</a:t>
            </a:r>
          </a:p>
        </p:txBody>
      </p:sp>
      <p:sp>
        <p:nvSpPr>
          <p:cNvPr id="8" name="TextBox 8">
            <a:extLst>
              <a:ext uri="{FF2B5EF4-FFF2-40B4-BE49-F238E27FC236}">
                <a16:creationId xmlns:a16="http://schemas.microsoft.com/office/drawing/2014/main" id="{6B4FAC72-CDC0-F2CA-6200-0D7819502B6D}"/>
              </a:ext>
            </a:extLst>
          </p:cNvPr>
          <p:cNvSpPr txBox="1"/>
          <p:nvPr/>
        </p:nvSpPr>
        <p:spPr>
          <a:xfrm>
            <a:off x="5244628" y="2695312"/>
            <a:ext cx="1269951" cy="474489"/>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EC5"/>
                </a:solidFill>
                <a:effectLst/>
                <a:uLnTx/>
                <a:uFillTx/>
                <a:latin typeface="Metropolis" pitchFamily="2" charset="77"/>
                <a:ea typeface="+mn-ea"/>
                <a:cs typeface="+mn-cs"/>
              </a:rPr>
              <a:t>Place</a:t>
            </a:r>
          </a:p>
        </p:txBody>
      </p:sp>
      <p:sp>
        <p:nvSpPr>
          <p:cNvPr id="9" name="TextBox 9">
            <a:extLst>
              <a:ext uri="{FF2B5EF4-FFF2-40B4-BE49-F238E27FC236}">
                <a16:creationId xmlns:a16="http://schemas.microsoft.com/office/drawing/2014/main" id="{6E66FEA0-752E-C696-83F9-F0436D8F9180}"/>
              </a:ext>
            </a:extLst>
          </p:cNvPr>
          <p:cNvSpPr txBox="1"/>
          <p:nvPr/>
        </p:nvSpPr>
        <p:spPr>
          <a:xfrm>
            <a:off x="9106676" y="2691732"/>
            <a:ext cx="1613875" cy="474489"/>
          </a:xfrm>
          <a:prstGeom prst="rect">
            <a:avLst/>
          </a:prstGeom>
        </p:spPr>
        <p:txBody>
          <a:bodyPr wrap="square" lIns="0" tIns="0" rIns="0" bIns="0" rtlCol="0" anchor="t">
            <a:spAutoFit/>
          </a:bodyPr>
          <a:lstStyle/>
          <a:p>
            <a:pPr marL="0" marR="0" lvl="0" indent="0" algn="ctr" defTabSz="609630" rtl="0" eaLnBrk="1" fontAlgn="auto" latinLnBrk="0" hangingPunct="1">
              <a:lnSpc>
                <a:spcPts val="3733"/>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9EC5"/>
                </a:solidFill>
                <a:effectLst/>
                <a:uLnTx/>
                <a:uFillTx/>
                <a:latin typeface="Metropolis" pitchFamily="2" charset="77"/>
                <a:ea typeface="+mn-ea"/>
                <a:cs typeface="+mn-cs"/>
              </a:rPr>
              <a:t>Purpose</a:t>
            </a:r>
          </a:p>
        </p:txBody>
      </p:sp>
      <p:sp>
        <p:nvSpPr>
          <p:cNvPr id="10" name="Freeform 10">
            <a:extLst>
              <a:ext uri="{FF2B5EF4-FFF2-40B4-BE49-F238E27FC236}">
                <a16:creationId xmlns:a16="http://schemas.microsoft.com/office/drawing/2014/main" id="{40974E81-1515-1DE0-3B07-0090B977BB4B}"/>
              </a:ext>
            </a:extLst>
          </p:cNvPr>
          <p:cNvSpPr/>
          <p:nvPr/>
        </p:nvSpPr>
        <p:spPr>
          <a:xfrm>
            <a:off x="4330325" y="3209010"/>
            <a:ext cx="3531351" cy="2593190"/>
          </a:xfrm>
          <a:custGeom>
            <a:avLst/>
            <a:gdLst/>
            <a:ahLst/>
            <a:cxnLst/>
            <a:rect l="l" t="t" r="r" b="b"/>
            <a:pathLst>
              <a:path w="5297026" h="3889785">
                <a:moveTo>
                  <a:pt x="0" y="0"/>
                </a:moveTo>
                <a:lnTo>
                  <a:pt x="5297026" y="0"/>
                </a:lnTo>
                <a:lnTo>
                  <a:pt x="5297026" y="3889785"/>
                </a:lnTo>
                <a:lnTo>
                  <a:pt x="0" y="3889785"/>
                </a:lnTo>
                <a:lnTo>
                  <a:pt x="0" y="0"/>
                </a:lnTo>
                <a:close/>
              </a:path>
            </a:pathLst>
          </a:custGeom>
          <a:blipFill>
            <a:blip r:embed="rId6"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43816A07-BAE1-AA73-1EE3-1B90615616A1}"/>
              </a:ext>
            </a:extLst>
          </p:cNvPr>
          <p:cNvSpPr/>
          <p:nvPr/>
        </p:nvSpPr>
        <p:spPr>
          <a:xfrm>
            <a:off x="7975975" y="3209010"/>
            <a:ext cx="3531351" cy="2593190"/>
          </a:xfrm>
          <a:custGeom>
            <a:avLst/>
            <a:gdLst/>
            <a:ahLst/>
            <a:cxnLst/>
            <a:rect l="l" t="t" r="r" b="b"/>
            <a:pathLst>
              <a:path w="5297026" h="3889785">
                <a:moveTo>
                  <a:pt x="0" y="0"/>
                </a:moveTo>
                <a:lnTo>
                  <a:pt x="5297027" y="0"/>
                </a:lnTo>
                <a:lnTo>
                  <a:pt x="5297027" y="3889785"/>
                </a:lnTo>
                <a:lnTo>
                  <a:pt x="0" y="3889785"/>
                </a:lnTo>
                <a:lnTo>
                  <a:pt x="0" y="0"/>
                </a:lnTo>
                <a:close/>
              </a:path>
            </a:pathLst>
          </a:custGeom>
          <a:blipFill>
            <a:blip r:embed="rId7"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1367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C8A25-5E16-D63E-2355-5D9C37024729}"/>
            </a:ext>
          </a:extLst>
        </p:cNvPr>
        <p:cNvGrpSpPr/>
        <p:nvPr/>
      </p:nvGrpSpPr>
      <p:grpSpPr>
        <a:xfrm>
          <a:off x="0" y="0"/>
          <a:ext cx="0" cy="0"/>
          <a:chOff x="0" y="0"/>
          <a:chExt cx="0" cy="0"/>
        </a:xfrm>
      </p:grpSpPr>
      <p:grpSp>
        <p:nvGrpSpPr>
          <p:cNvPr id="20" name="Group 20">
            <a:extLst>
              <a:ext uri="{FF2B5EF4-FFF2-40B4-BE49-F238E27FC236}">
                <a16:creationId xmlns:a16="http://schemas.microsoft.com/office/drawing/2014/main" id="{3681FB6E-9736-0BDD-FA10-2D1AF2A1F2AB}"/>
              </a:ext>
            </a:extLst>
          </p:cNvPr>
          <p:cNvGrpSpPr/>
          <p:nvPr/>
        </p:nvGrpSpPr>
        <p:grpSpPr>
          <a:xfrm>
            <a:off x="3539198" y="3467240"/>
            <a:ext cx="2524573" cy="979421"/>
            <a:chOff x="0" y="0"/>
            <a:chExt cx="1322574" cy="513099"/>
          </a:xfrm>
        </p:grpSpPr>
        <p:sp>
          <p:nvSpPr>
            <p:cNvPr id="21" name="Freeform 21">
              <a:extLst>
                <a:ext uri="{FF2B5EF4-FFF2-40B4-BE49-F238E27FC236}">
                  <a16:creationId xmlns:a16="http://schemas.microsoft.com/office/drawing/2014/main" id="{6AF64096-F457-8E26-66BD-7CCEC6DBC66B}"/>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5C3D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2" name="TextBox 22">
              <a:extLst>
                <a:ext uri="{FF2B5EF4-FFF2-40B4-BE49-F238E27FC236}">
                  <a16:creationId xmlns:a16="http://schemas.microsoft.com/office/drawing/2014/main" id="{8761AB29-D080-0B8B-5712-BD860DC0D23A}"/>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23" name="Group 23">
            <a:extLst>
              <a:ext uri="{FF2B5EF4-FFF2-40B4-BE49-F238E27FC236}">
                <a16:creationId xmlns:a16="http://schemas.microsoft.com/office/drawing/2014/main" id="{05726B24-0FCC-CBFD-138E-665C78FC3796}"/>
              </a:ext>
            </a:extLst>
          </p:cNvPr>
          <p:cNvGrpSpPr/>
          <p:nvPr/>
        </p:nvGrpSpPr>
        <p:grpSpPr>
          <a:xfrm>
            <a:off x="3539198" y="4497461"/>
            <a:ext cx="2524573" cy="979421"/>
            <a:chOff x="0" y="0"/>
            <a:chExt cx="1322574" cy="513099"/>
          </a:xfrm>
        </p:grpSpPr>
        <p:sp>
          <p:nvSpPr>
            <p:cNvPr id="25" name="TextBox 25">
              <a:extLst>
                <a:ext uri="{FF2B5EF4-FFF2-40B4-BE49-F238E27FC236}">
                  <a16:creationId xmlns:a16="http://schemas.microsoft.com/office/drawing/2014/main" id="{DFFF7334-7C0F-2898-48BC-A5E99BCEAE7C}"/>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4" name="Freeform 24">
              <a:extLst>
                <a:ext uri="{FF2B5EF4-FFF2-40B4-BE49-F238E27FC236}">
                  <a16:creationId xmlns:a16="http://schemas.microsoft.com/office/drawing/2014/main" id="{F74DC809-5248-1DDB-4060-B607A9ED3E67}"/>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7BD0E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pic>
        <p:nvPicPr>
          <p:cNvPr id="73" name="Picture 72" descr="A group of people hugging each other&#10;&#10;Description automatically generated">
            <a:extLst>
              <a:ext uri="{FF2B5EF4-FFF2-40B4-BE49-F238E27FC236}">
                <a16:creationId xmlns:a16="http://schemas.microsoft.com/office/drawing/2014/main" id="{F1DD300F-E8FF-16B0-A03E-C2F377C6E790}"/>
              </a:ext>
            </a:extLst>
          </p:cNvPr>
          <p:cNvPicPr>
            <a:picLocks noChangeAspect="1"/>
          </p:cNvPicPr>
          <p:nvPr/>
        </p:nvPicPr>
        <p:blipFill>
          <a:blip r:embed="rId2" cstate="email">
            <a:alphaModFix/>
            <a:extLst>
              <a:ext uri="{28A0092B-C50C-407E-A947-70E740481C1C}">
                <a14:useLocalDpi xmlns:a14="http://schemas.microsoft.com/office/drawing/2010/main"/>
              </a:ext>
            </a:extLst>
          </a:blip>
          <a:stretch>
            <a:fillRect/>
          </a:stretch>
        </p:blipFill>
        <p:spPr>
          <a:xfrm>
            <a:off x="3770550" y="4123470"/>
            <a:ext cx="2045574" cy="1347669"/>
          </a:xfrm>
          <a:prstGeom prst="rect">
            <a:avLst/>
          </a:prstGeom>
        </p:spPr>
      </p:pic>
      <p:grpSp>
        <p:nvGrpSpPr>
          <p:cNvPr id="4" name="Group 4">
            <a:extLst>
              <a:ext uri="{FF2B5EF4-FFF2-40B4-BE49-F238E27FC236}">
                <a16:creationId xmlns:a16="http://schemas.microsoft.com/office/drawing/2014/main" id="{51006B17-340B-30AE-5D3A-B771F57FEE82}"/>
              </a:ext>
            </a:extLst>
          </p:cNvPr>
          <p:cNvGrpSpPr/>
          <p:nvPr/>
        </p:nvGrpSpPr>
        <p:grpSpPr>
          <a:xfrm>
            <a:off x="939385" y="2450140"/>
            <a:ext cx="2524573" cy="979421"/>
            <a:chOff x="0" y="0"/>
            <a:chExt cx="1322574" cy="513099"/>
          </a:xfrm>
        </p:grpSpPr>
        <p:sp>
          <p:nvSpPr>
            <p:cNvPr id="5" name="Freeform 5">
              <a:extLst>
                <a:ext uri="{FF2B5EF4-FFF2-40B4-BE49-F238E27FC236}">
                  <a16:creationId xmlns:a16="http://schemas.microsoft.com/office/drawing/2014/main" id="{8FED8E56-9318-EB44-5C10-3AB0F94F597E}"/>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FC1BCF49-7411-B01A-AA1C-C29AF5F342A0}"/>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8" name="Group 8">
            <a:extLst>
              <a:ext uri="{FF2B5EF4-FFF2-40B4-BE49-F238E27FC236}">
                <a16:creationId xmlns:a16="http://schemas.microsoft.com/office/drawing/2014/main" id="{786D3135-FE03-DAFE-40FF-B101B59BD41A}"/>
              </a:ext>
            </a:extLst>
          </p:cNvPr>
          <p:cNvGrpSpPr/>
          <p:nvPr/>
        </p:nvGrpSpPr>
        <p:grpSpPr>
          <a:xfrm>
            <a:off x="947532" y="3467240"/>
            <a:ext cx="2524573" cy="979421"/>
            <a:chOff x="0" y="0"/>
            <a:chExt cx="1322574" cy="513099"/>
          </a:xfrm>
        </p:grpSpPr>
        <p:sp>
          <p:nvSpPr>
            <p:cNvPr id="9" name="Freeform 9">
              <a:extLst>
                <a:ext uri="{FF2B5EF4-FFF2-40B4-BE49-F238E27FC236}">
                  <a16:creationId xmlns:a16="http://schemas.microsoft.com/office/drawing/2014/main" id="{C3DDDD7F-2947-03E5-F9C8-923AF40B7AA0}"/>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0" name="TextBox 10">
              <a:extLst>
                <a:ext uri="{FF2B5EF4-FFF2-40B4-BE49-F238E27FC236}">
                  <a16:creationId xmlns:a16="http://schemas.microsoft.com/office/drawing/2014/main" id="{63789301-663F-4351-6A7B-9E6DE1186C79}"/>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1" name="Group 11">
            <a:extLst>
              <a:ext uri="{FF2B5EF4-FFF2-40B4-BE49-F238E27FC236}">
                <a16:creationId xmlns:a16="http://schemas.microsoft.com/office/drawing/2014/main" id="{70300708-2FE0-E938-9F60-D134AC589502}"/>
              </a:ext>
            </a:extLst>
          </p:cNvPr>
          <p:cNvGrpSpPr/>
          <p:nvPr/>
        </p:nvGrpSpPr>
        <p:grpSpPr>
          <a:xfrm>
            <a:off x="947532" y="4497461"/>
            <a:ext cx="2524573" cy="979421"/>
            <a:chOff x="0" y="0"/>
            <a:chExt cx="1322574" cy="513099"/>
          </a:xfrm>
        </p:grpSpPr>
        <p:sp>
          <p:nvSpPr>
            <p:cNvPr id="12" name="Freeform 12">
              <a:extLst>
                <a:ext uri="{FF2B5EF4-FFF2-40B4-BE49-F238E27FC236}">
                  <a16:creationId xmlns:a16="http://schemas.microsoft.com/office/drawing/2014/main" id="{778B64CC-9690-2917-651C-DD559B280A43}"/>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739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3" name="TextBox 13">
              <a:extLst>
                <a:ext uri="{FF2B5EF4-FFF2-40B4-BE49-F238E27FC236}">
                  <a16:creationId xmlns:a16="http://schemas.microsoft.com/office/drawing/2014/main" id="{12146500-4A5B-B4B9-3072-3D33017A961A}"/>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4" name="Group 14">
            <a:extLst>
              <a:ext uri="{FF2B5EF4-FFF2-40B4-BE49-F238E27FC236}">
                <a16:creationId xmlns:a16="http://schemas.microsoft.com/office/drawing/2014/main" id="{5B8EDCA0-067C-81B2-24AE-5DDFE98C60B3}"/>
              </a:ext>
            </a:extLst>
          </p:cNvPr>
          <p:cNvGrpSpPr/>
          <p:nvPr/>
        </p:nvGrpSpPr>
        <p:grpSpPr>
          <a:xfrm>
            <a:off x="939385" y="1381119"/>
            <a:ext cx="2524573" cy="979421"/>
            <a:chOff x="0" y="0"/>
            <a:chExt cx="1322574" cy="513099"/>
          </a:xfrm>
        </p:grpSpPr>
        <p:sp>
          <p:nvSpPr>
            <p:cNvPr id="15" name="Freeform 15">
              <a:extLst>
                <a:ext uri="{FF2B5EF4-FFF2-40B4-BE49-F238E27FC236}">
                  <a16:creationId xmlns:a16="http://schemas.microsoft.com/office/drawing/2014/main" id="{29609702-BAE5-472B-9FE9-4A2507B0EEC2}"/>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6" name="TextBox 16">
              <a:extLst>
                <a:ext uri="{FF2B5EF4-FFF2-40B4-BE49-F238E27FC236}">
                  <a16:creationId xmlns:a16="http://schemas.microsoft.com/office/drawing/2014/main" id="{B6784C2A-1D24-17BC-C85C-4E089D24A96D}"/>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17" name="Group 17">
            <a:extLst>
              <a:ext uri="{FF2B5EF4-FFF2-40B4-BE49-F238E27FC236}">
                <a16:creationId xmlns:a16="http://schemas.microsoft.com/office/drawing/2014/main" id="{16FFFC7B-D8F2-D08A-3BD8-57A5F9E2703E}"/>
              </a:ext>
            </a:extLst>
          </p:cNvPr>
          <p:cNvGrpSpPr/>
          <p:nvPr/>
        </p:nvGrpSpPr>
        <p:grpSpPr>
          <a:xfrm>
            <a:off x="3531051" y="2450140"/>
            <a:ext cx="2524573" cy="979421"/>
            <a:chOff x="0" y="0"/>
            <a:chExt cx="1322574" cy="513099"/>
          </a:xfrm>
        </p:grpSpPr>
        <p:sp>
          <p:nvSpPr>
            <p:cNvPr id="18" name="Freeform 18">
              <a:extLst>
                <a:ext uri="{FF2B5EF4-FFF2-40B4-BE49-F238E27FC236}">
                  <a16:creationId xmlns:a16="http://schemas.microsoft.com/office/drawing/2014/main" id="{82869E48-951A-B271-190D-B6E5D316FA39}"/>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9EC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9" name="TextBox 19">
              <a:extLst>
                <a:ext uri="{FF2B5EF4-FFF2-40B4-BE49-F238E27FC236}">
                  <a16:creationId xmlns:a16="http://schemas.microsoft.com/office/drawing/2014/main" id="{A7FAB164-31B3-A9A5-0972-B1265C52C34C}"/>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26" name="Group 26">
            <a:extLst>
              <a:ext uri="{FF2B5EF4-FFF2-40B4-BE49-F238E27FC236}">
                <a16:creationId xmlns:a16="http://schemas.microsoft.com/office/drawing/2014/main" id="{883D490F-D783-6404-FBD2-A5F36F0326E1}"/>
              </a:ext>
            </a:extLst>
          </p:cNvPr>
          <p:cNvGrpSpPr/>
          <p:nvPr/>
        </p:nvGrpSpPr>
        <p:grpSpPr>
          <a:xfrm>
            <a:off x="3531051" y="1381119"/>
            <a:ext cx="2524573" cy="979421"/>
            <a:chOff x="0" y="0"/>
            <a:chExt cx="1322574" cy="513099"/>
          </a:xfrm>
        </p:grpSpPr>
        <p:sp>
          <p:nvSpPr>
            <p:cNvPr id="27" name="Freeform 27">
              <a:extLst>
                <a:ext uri="{FF2B5EF4-FFF2-40B4-BE49-F238E27FC236}">
                  <a16:creationId xmlns:a16="http://schemas.microsoft.com/office/drawing/2014/main" id="{808A3E5B-20BF-DFC0-3097-14C12FD16E5C}"/>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28" name="TextBox 28">
              <a:extLst>
                <a:ext uri="{FF2B5EF4-FFF2-40B4-BE49-F238E27FC236}">
                  <a16:creationId xmlns:a16="http://schemas.microsoft.com/office/drawing/2014/main" id="{516A9AE2-37A4-673D-13E7-AFBF3D954AD2}"/>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29" name="Group 29">
            <a:extLst>
              <a:ext uri="{FF2B5EF4-FFF2-40B4-BE49-F238E27FC236}">
                <a16:creationId xmlns:a16="http://schemas.microsoft.com/office/drawing/2014/main" id="{354D7FBA-89A9-0A78-EE19-6135B8F19CAC}"/>
              </a:ext>
            </a:extLst>
          </p:cNvPr>
          <p:cNvGrpSpPr/>
          <p:nvPr/>
        </p:nvGrpSpPr>
        <p:grpSpPr>
          <a:xfrm>
            <a:off x="6125474" y="2450140"/>
            <a:ext cx="2524573" cy="979421"/>
            <a:chOff x="0" y="0"/>
            <a:chExt cx="1322574" cy="513099"/>
          </a:xfrm>
        </p:grpSpPr>
        <p:sp>
          <p:nvSpPr>
            <p:cNvPr id="30" name="Freeform 30">
              <a:extLst>
                <a:ext uri="{FF2B5EF4-FFF2-40B4-BE49-F238E27FC236}">
                  <a16:creationId xmlns:a16="http://schemas.microsoft.com/office/drawing/2014/main" id="{F6377FE3-7B92-502F-05B9-40CC22EEF389}"/>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22793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1" name="TextBox 31">
              <a:extLst>
                <a:ext uri="{FF2B5EF4-FFF2-40B4-BE49-F238E27FC236}">
                  <a16:creationId xmlns:a16="http://schemas.microsoft.com/office/drawing/2014/main" id="{A9566156-E87D-7023-5B07-3B2A03E8CFCA}"/>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2" name="Group 32">
            <a:extLst>
              <a:ext uri="{FF2B5EF4-FFF2-40B4-BE49-F238E27FC236}">
                <a16:creationId xmlns:a16="http://schemas.microsoft.com/office/drawing/2014/main" id="{97551FB2-2B78-7BEE-1F2F-6F822EC2C2C5}"/>
              </a:ext>
            </a:extLst>
          </p:cNvPr>
          <p:cNvGrpSpPr/>
          <p:nvPr/>
        </p:nvGrpSpPr>
        <p:grpSpPr>
          <a:xfrm>
            <a:off x="6156347" y="3563460"/>
            <a:ext cx="2524573" cy="883201"/>
            <a:chOff x="0" y="0"/>
            <a:chExt cx="1322574" cy="513099"/>
          </a:xfrm>
          <a:solidFill>
            <a:srgbClr val="7030A0"/>
          </a:solidFill>
        </p:grpSpPr>
        <p:sp>
          <p:nvSpPr>
            <p:cNvPr id="33" name="Freeform 33">
              <a:extLst>
                <a:ext uri="{FF2B5EF4-FFF2-40B4-BE49-F238E27FC236}">
                  <a16:creationId xmlns:a16="http://schemas.microsoft.com/office/drawing/2014/main" id="{06D32F87-4C6F-1107-2E38-33870D822943}"/>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grpFill/>
            <a:ln w="76200">
              <a:noFill/>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4" name="TextBox 34">
              <a:extLst>
                <a:ext uri="{FF2B5EF4-FFF2-40B4-BE49-F238E27FC236}">
                  <a16:creationId xmlns:a16="http://schemas.microsoft.com/office/drawing/2014/main" id="{4A2EAB1F-8D68-B416-105B-AA2F6437FA88}"/>
                </a:ext>
              </a:extLst>
            </p:cNvPr>
            <p:cNvSpPr txBox="1"/>
            <p:nvPr/>
          </p:nvSpPr>
          <p:spPr>
            <a:xfrm>
              <a:off x="0" y="-38100"/>
              <a:ext cx="1322574" cy="551199"/>
            </a:xfrm>
            <a:prstGeom prst="rect">
              <a:avLst/>
            </a:prstGeom>
            <a:grpFill/>
            <a:ln w="76200">
              <a:noFill/>
            </a:ln>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5" name="Group 35">
            <a:extLst>
              <a:ext uri="{FF2B5EF4-FFF2-40B4-BE49-F238E27FC236}">
                <a16:creationId xmlns:a16="http://schemas.microsoft.com/office/drawing/2014/main" id="{71061226-8625-A12E-C4FA-E0C89D27F644}"/>
              </a:ext>
            </a:extLst>
          </p:cNvPr>
          <p:cNvGrpSpPr/>
          <p:nvPr/>
        </p:nvGrpSpPr>
        <p:grpSpPr>
          <a:xfrm>
            <a:off x="6133621" y="4497461"/>
            <a:ext cx="2524573" cy="979421"/>
            <a:chOff x="0" y="0"/>
            <a:chExt cx="1322574" cy="513099"/>
          </a:xfrm>
        </p:grpSpPr>
        <p:sp>
          <p:nvSpPr>
            <p:cNvPr id="36" name="Freeform 36">
              <a:extLst>
                <a:ext uri="{FF2B5EF4-FFF2-40B4-BE49-F238E27FC236}">
                  <a16:creationId xmlns:a16="http://schemas.microsoft.com/office/drawing/2014/main" id="{9C6A5167-4506-323D-BA6E-368CAA5F5EDE}"/>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6FC47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7" name="TextBox 37">
              <a:extLst>
                <a:ext uri="{FF2B5EF4-FFF2-40B4-BE49-F238E27FC236}">
                  <a16:creationId xmlns:a16="http://schemas.microsoft.com/office/drawing/2014/main" id="{FB95E0E0-E318-6CD9-ADC9-3879003BA439}"/>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38" name="Group 38">
            <a:extLst>
              <a:ext uri="{FF2B5EF4-FFF2-40B4-BE49-F238E27FC236}">
                <a16:creationId xmlns:a16="http://schemas.microsoft.com/office/drawing/2014/main" id="{C9238CB9-8A61-C191-738E-C2B5915DCE16}"/>
              </a:ext>
            </a:extLst>
          </p:cNvPr>
          <p:cNvGrpSpPr/>
          <p:nvPr/>
        </p:nvGrpSpPr>
        <p:grpSpPr>
          <a:xfrm>
            <a:off x="6125474" y="1381119"/>
            <a:ext cx="2524573" cy="979421"/>
            <a:chOff x="0" y="0"/>
            <a:chExt cx="1322574" cy="513099"/>
          </a:xfrm>
        </p:grpSpPr>
        <p:sp>
          <p:nvSpPr>
            <p:cNvPr id="39" name="Freeform 39">
              <a:extLst>
                <a:ext uri="{FF2B5EF4-FFF2-40B4-BE49-F238E27FC236}">
                  <a16:creationId xmlns:a16="http://schemas.microsoft.com/office/drawing/2014/main" id="{CAD405D6-BF68-4997-D15F-50D333B1ECCA}"/>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0" name="TextBox 40">
              <a:extLst>
                <a:ext uri="{FF2B5EF4-FFF2-40B4-BE49-F238E27FC236}">
                  <a16:creationId xmlns:a16="http://schemas.microsoft.com/office/drawing/2014/main" id="{C1BEA383-036C-DDF8-880E-E5A895C583CB}"/>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41" name="Group 41">
            <a:extLst>
              <a:ext uri="{FF2B5EF4-FFF2-40B4-BE49-F238E27FC236}">
                <a16:creationId xmlns:a16="http://schemas.microsoft.com/office/drawing/2014/main" id="{0A324A45-654B-ECA2-30E5-2C149D46DB62}"/>
              </a:ext>
            </a:extLst>
          </p:cNvPr>
          <p:cNvGrpSpPr/>
          <p:nvPr/>
        </p:nvGrpSpPr>
        <p:grpSpPr>
          <a:xfrm>
            <a:off x="8719896" y="2417524"/>
            <a:ext cx="2524573" cy="979421"/>
            <a:chOff x="0" y="0"/>
            <a:chExt cx="1322574" cy="513099"/>
          </a:xfrm>
        </p:grpSpPr>
        <p:sp>
          <p:nvSpPr>
            <p:cNvPr id="42" name="Freeform 42">
              <a:extLst>
                <a:ext uri="{FF2B5EF4-FFF2-40B4-BE49-F238E27FC236}">
                  <a16:creationId xmlns:a16="http://schemas.microsoft.com/office/drawing/2014/main" id="{752AFAEC-7EB4-6ECC-99B9-458BE9E8D9A7}"/>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9B50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3" name="TextBox 43">
              <a:extLst>
                <a:ext uri="{FF2B5EF4-FFF2-40B4-BE49-F238E27FC236}">
                  <a16:creationId xmlns:a16="http://schemas.microsoft.com/office/drawing/2014/main" id="{28C76B18-26B1-69FF-9CCA-AC52C62A20FF}"/>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44" name="Group 44">
            <a:extLst>
              <a:ext uri="{FF2B5EF4-FFF2-40B4-BE49-F238E27FC236}">
                <a16:creationId xmlns:a16="http://schemas.microsoft.com/office/drawing/2014/main" id="{2585378A-D879-40C3-917C-4411FBE7DDE5}"/>
              </a:ext>
            </a:extLst>
          </p:cNvPr>
          <p:cNvGrpSpPr/>
          <p:nvPr/>
        </p:nvGrpSpPr>
        <p:grpSpPr>
          <a:xfrm>
            <a:off x="8728043" y="3467240"/>
            <a:ext cx="2524573" cy="979421"/>
            <a:chOff x="0" y="0"/>
            <a:chExt cx="1322574" cy="513099"/>
          </a:xfrm>
        </p:grpSpPr>
        <p:sp>
          <p:nvSpPr>
            <p:cNvPr id="45" name="Freeform 45">
              <a:extLst>
                <a:ext uri="{FF2B5EF4-FFF2-40B4-BE49-F238E27FC236}">
                  <a16:creationId xmlns:a16="http://schemas.microsoft.com/office/drawing/2014/main" id="{D915D5C3-331B-31DA-B97F-BF86B16D63F3}"/>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9C60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6" name="TextBox 46">
              <a:extLst>
                <a:ext uri="{FF2B5EF4-FFF2-40B4-BE49-F238E27FC236}">
                  <a16:creationId xmlns:a16="http://schemas.microsoft.com/office/drawing/2014/main" id="{D6971F15-5FE8-53C5-5E42-538B0EFFCCA3}"/>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47" name="Group 47">
            <a:extLst>
              <a:ext uri="{FF2B5EF4-FFF2-40B4-BE49-F238E27FC236}">
                <a16:creationId xmlns:a16="http://schemas.microsoft.com/office/drawing/2014/main" id="{69FCC621-8D63-6ABE-FF9C-E28C90992066}"/>
              </a:ext>
            </a:extLst>
          </p:cNvPr>
          <p:cNvGrpSpPr/>
          <p:nvPr/>
        </p:nvGrpSpPr>
        <p:grpSpPr>
          <a:xfrm>
            <a:off x="8728043" y="4497461"/>
            <a:ext cx="2524573" cy="979421"/>
            <a:chOff x="0" y="0"/>
            <a:chExt cx="1322574" cy="513099"/>
          </a:xfrm>
        </p:grpSpPr>
        <p:sp>
          <p:nvSpPr>
            <p:cNvPr id="48" name="Freeform 48">
              <a:extLst>
                <a:ext uri="{FF2B5EF4-FFF2-40B4-BE49-F238E27FC236}">
                  <a16:creationId xmlns:a16="http://schemas.microsoft.com/office/drawing/2014/main" id="{E2D50560-5CAD-E778-CF23-5EE25536C0EE}"/>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FDCD1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49" name="TextBox 49">
              <a:extLst>
                <a:ext uri="{FF2B5EF4-FFF2-40B4-BE49-F238E27FC236}">
                  <a16:creationId xmlns:a16="http://schemas.microsoft.com/office/drawing/2014/main" id="{7D7568D0-D825-3A04-ACA7-7724936EE54F}"/>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grpSp>
        <p:nvGrpSpPr>
          <p:cNvPr id="50" name="Group 50">
            <a:extLst>
              <a:ext uri="{FF2B5EF4-FFF2-40B4-BE49-F238E27FC236}">
                <a16:creationId xmlns:a16="http://schemas.microsoft.com/office/drawing/2014/main" id="{E52A4EB2-585B-7703-E4F6-772BEC61EFBE}"/>
              </a:ext>
            </a:extLst>
          </p:cNvPr>
          <p:cNvGrpSpPr/>
          <p:nvPr/>
        </p:nvGrpSpPr>
        <p:grpSpPr>
          <a:xfrm>
            <a:off x="8719896" y="1381119"/>
            <a:ext cx="2524573" cy="979421"/>
            <a:chOff x="0" y="0"/>
            <a:chExt cx="1322574" cy="513099"/>
          </a:xfrm>
        </p:grpSpPr>
        <p:sp>
          <p:nvSpPr>
            <p:cNvPr id="51" name="Freeform 51">
              <a:extLst>
                <a:ext uri="{FF2B5EF4-FFF2-40B4-BE49-F238E27FC236}">
                  <a16:creationId xmlns:a16="http://schemas.microsoft.com/office/drawing/2014/main" id="{E65178E9-7FC7-6991-954F-BAD2ACF27CD9}"/>
                </a:ext>
              </a:extLst>
            </p:cNvPr>
            <p:cNvSpPr/>
            <p:nvPr/>
          </p:nvSpPr>
          <p:spPr>
            <a:xfrm>
              <a:off x="0" y="0"/>
              <a:ext cx="1322574" cy="513099"/>
            </a:xfrm>
            <a:custGeom>
              <a:avLst/>
              <a:gdLst/>
              <a:ahLst/>
              <a:cxnLst/>
              <a:rect l="l" t="t" r="r" b="b"/>
              <a:pathLst>
                <a:path w="1322574" h="513099">
                  <a:moveTo>
                    <a:pt x="24533" y="0"/>
                  </a:moveTo>
                  <a:lnTo>
                    <a:pt x="1298041" y="0"/>
                  </a:lnTo>
                  <a:cubicBezTo>
                    <a:pt x="1304547" y="0"/>
                    <a:pt x="1310787" y="2585"/>
                    <a:pt x="1315388" y="7186"/>
                  </a:cubicBezTo>
                  <a:cubicBezTo>
                    <a:pt x="1319989" y="11786"/>
                    <a:pt x="1322574" y="18026"/>
                    <a:pt x="1322574" y="24533"/>
                  </a:cubicBezTo>
                  <a:lnTo>
                    <a:pt x="1322574" y="488566"/>
                  </a:lnTo>
                  <a:cubicBezTo>
                    <a:pt x="1322574" y="495073"/>
                    <a:pt x="1319989" y="501313"/>
                    <a:pt x="1315388" y="505913"/>
                  </a:cubicBezTo>
                  <a:cubicBezTo>
                    <a:pt x="1310787" y="510514"/>
                    <a:pt x="1304547" y="513099"/>
                    <a:pt x="1298041" y="513099"/>
                  </a:cubicBezTo>
                  <a:lnTo>
                    <a:pt x="24533" y="513099"/>
                  </a:lnTo>
                  <a:cubicBezTo>
                    <a:pt x="18026" y="513099"/>
                    <a:pt x="11786" y="510514"/>
                    <a:pt x="7186" y="505913"/>
                  </a:cubicBezTo>
                  <a:cubicBezTo>
                    <a:pt x="2585" y="501313"/>
                    <a:pt x="0" y="495073"/>
                    <a:pt x="0" y="488566"/>
                  </a:cubicBezTo>
                  <a:lnTo>
                    <a:pt x="0" y="24533"/>
                  </a:lnTo>
                  <a:cubicBezTo>
                    <a:pt x="0" y="18026"/>
                    <a:pt x="2585" y="11786"/>
                    <a:pt x="7186" y="7186"/>
                  </a:cubicBezTo>
                  <a:cubicBezTo>
                    <a:pt x="11786" y="2585"/>
                    <a:pt x="18026" y="0"/>
                    <a:pt x="24533"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52" name="TextBox 52">
              <a:extLst>
                <a:ext uri="{FF2B5EF4-FFF2-40B4-BE49-F238E27FC236}">
                  <a16:creationId xmlns:a16="http://schemas.microsoft.com/office/drawing/2014/main" id="{6A40B644-1FE2-E997-CFF7-8CFDB9E4ABC3}"/>
                </a:ext>
              </a:extLst>
            </p:cNvPr>
            <p:cNvSpPr txBox="1"/>
            <p:nvPr/>
          </p:nvSpPr>
          <p:spPr>
            <a:xfrm>
              <a:off x="0" y="-38100"/>
              <a:ext cx="1322574" cy="551199"/>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2133"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53" name="TextBox 53">
            <a:extLst>
              <a:ext uri="{FF2B5EF4-FFF2-40B4-BE49-F238E27FC236}">
                <a16:creationId xmlns:a16="http://schemas.microsoft.com/office/drawing/2014/main" id="{F19EFA51-4479-E956-1F14-924D58508F59}"/>
              </a:ext>
            </a:extLst>
          </p:cNvPr>
          <p:cNvSpPr txBox="1"/>
          <p:nvPr/>
        </p:nvSpPr>
        <p:spPr>
          <a:xfrm>
            <a:off x="3633193" y="475206"/>
            <a:ext cx="4925615" cy="651525"/>
          </a:xfrm>
          <a:prstGeom prst="rect">
            <a:avLst/>
          </a:prstGeom>
        </p:spPr>
        <p:txBody>
          <a:bodyPr lIns="0" tIns="0" rIns="0" bIns="0" rtlCol="0" anchor="t">
            <a:spAutoFit/>
          </a:bodyPr>
          <a:lstStyle/>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3334" b="1" i="0" u="none" strike="noStrike" kern="1200" cap="none" spc="0" normalizeH="0" baseline="0" noProof="0" dirty="0">
                <a:ln>
                  <a:noFill/>
                </a:ln>
                <a:solidFill>
                  <a:srgbClr val="004851"/>
                </a:solidFill>
                <a:effectLst/>
                <a:uLnTx/>
                <a:uFillTx/>
                <a:latin typeface="Metropolis" pitchFamily="2" charset="77"/>
                <a:ea typeface="+mn-ea"/>
                <a:cs typeface="+mn-cs"/>
              </a:rPr>
              <a:t>The Health Creation Matrix</a:t>
            </a:r>
          </a:p>
        </p:txBody>
      </p:sp>
      <p:sp>
        <p:nvSpPr>
          <p:cNvPr id="54" name="Freeform 54">
            <a:extLst>
              <a:ext uri="{FF2B5EF4-FFF2-40B4-BE49-F238E27FC236}">
                <a16:creationId xmlns:a16="http://schemas.microsoft.com/office/drawing/2014/main" id="{DC3D80AF-334E-E410-F505-E2C139E86980}"/>
              </a:ext>
            </a:extLst>
          </p:cNvPr>
          <p:cNvSpPr/>
          <p:nvPr/>
        </p:nvSpPr>
        <p:spPr>
          <a:xfrm>
            <a:off x="8058079" y="444011"/>
            <a:ext cx="263156" cy="305674"/>
          </a:xfrm>
          <a:custGeom>
            <a:avLst/>
            <a:gdLst/>
            <a:ahLst/>
            <a:cxnLst/>
            <a:rect l="l" t="t" r="r" b="b"/>
            <a:pathLst>
              <a:path w="286746" h="313812">
                <a:moveTo>
                  <a:pt x="0" y="0"/>
                </a:moveTo>
                <a:lnTo>
                  <a:pt x="286746" y="0"/>
                </a:lnTo>
                <a:lnTo>
                  <a:pt x="286746" y="313812"/>
                </a:lnTo>
                <a:lnTo>
                  <a:pt x="0" y="313812"/>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55" name="TextBox 55">
            <a:extLst>
              <a:ext uri="{FF2B5EF4-FFF2-40B4-BE49-F238E27FC236}">
                <a16:creationId xmlns:a16="http://schemas.microsoft.com/office/drawing/2014/main" id="{F27EC3AA-83D8-9828-4AC0-A46EC406925C}"/>
              </a:ext>
            </a:extLst>
          </p:cNvPr>
          <p:cNvSpPr txBox="1"/>
          <p:nvPr/>
        </p:nvSpPr>
        <p:spPr>
          <a:xfrm>
            <a:off x="4128721" y="1554387"/>
            <a:ext cx="1329233"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People</a:t>
            </a:r>
          </a:p>
        </p:txBody>
      </p:sp>
      <p:sp>
        <p:nvSpPr>
          <p:cNvPr id="56" name="TextBox 56">
            <a:extLst>
              <a:ext uri="{FF2B5EF4-FFF2-40B4-BE49-F238E27FC236}">
                <a16:creationId xmlns:a16="http://schemas.microsoft.com/office/drawing/2014/main" id="{81E4C163-4286-C1D1-47D6-91D6ED710A01}"/>
              </a:ext>
            </a:extLst>
          </p:cNvPr>
          <p:cNvSpPr txBox="1"/>
          <p:nvPr/>
        </p:nvSpPr>
        <p:spPr>
          <a:xfrm>
            <a:off x="6602157" y="1554387"/>
            <a:ext cx="1587500"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Purpose</a:t>
            </a:r>
          </a:p>
        </p:txBody>
      </p:sp>
      <p:sp>
        <p:nvSpPr>
          <p:cNvPr id="57" name="TextBox 57">
            <a:extLst>
              <a:ext uri="{FF2B5EF4-FFF2-40B4-BE49-F238E27FC236}">
                <a16:creationId xmlns:a16="http://schemas.microsoft.com/office/drawing/2014/main" id="{4192E670-253F-9F87-5846-89D58589DEE5}"/>
              </a:ext>
            </a:extLst>
          </p:cNvPr>
          <p:cNvSpPr txBox="1"/>
          <p:nvPr/>
        </p:nvSpPr>
        <p:spPr>
          <a:xfrm>
            <a:off x="9458952" y="1554387"/>
            <a:ext cx="1046460"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Place</a:t>
            </a:r>
          </a:p>
        </p:txBody>
      </p:sp>
      <p:sp>
        <p:nvSpPr>
          <p:cNvPr id="58" name="TextBox 58">
            <a:extLst>
              <a:ext uri="{FF2B5EF4-FFF2-40B4-BE49-F238E27FC236}">
                <a16:creationId xmlns:a16="http://schemas.microsoft.com/office/drawing/2014/main" id="{6015A04F-A75C-6997-FE9C-429855A6427A}"/>
              </a:ext>
            </a:extLst>
          </p:cNvPr>
          <p:cNvSpPr txBox="1"/>
          <p:nvPr/>
        </p:nvSpPr>
        <p:spPr>
          <a:xfrm>
            <a:off x="1773467" y="2623407"/>
            <a:ext cx="856407"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Safe</a:t>
            </a:r>
          </a:p>
        </p:txBody>
      </p:sp>
      <p:sp>
        <p:nvSpPr>
          <p:cNvPr id="59" name="TextBox 59">
            <a:extLst>
              <a:ext uri="{FF2B5EF4-FFF2-40B4-BE49-F238E27FC236}">
                <a16:creationId xmlns:a16="http://schemas.microsoft.com/office/drawing/2014/main" id="{B5D415BC-F853-5CAA-6A55-CDF3D06D9741}"/>
              </a:ext>
            </a:extLst>
          </p:cNvPr>
          <p:cNvSpPr txBox="1"/>
          <p:nvPr/>
        </p:nvSpPr>
        <p:spPr>
          <a:xfrm>
            <a:off x="1524776" y="3640509"/>
            <a:ext cx="1353790"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Valued</a:t>
            </a:r>
          </a:p>
        </p:txBody>
      </p:sp>
      <p:sp>
        <p:nvSpPr>
          <p:cNvPr id="60" name="TextBox 60">
            <a:extLst>
              <a:ext uri="{FF2B5EF4-FFF2-40B4-BE49-F238E27FC236}">
                <a16:creationId xmlns:a16="http://schemas.microsoft.com/office/drawing/2014/main" id="{FC735225-C68C-DB6C-9DC4-0776ECEFFF72}"/>
              </a:ext>
            </a:extLst>
          </p:cNvPr>
          <p:cNvSpPr txBox="1"/>
          <p:nvPr/>
        </p:nvSpPr>
        <p:spPr>
          <a:xfrm>
            <a:off x="1531013" y="4670729"/>
            <a:ext cx="1357610" cy="514308"/>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ts val="0"/>
              </a:spcBef>
              <a:spcAft>
                <a:spcPts val="0"/>
              </a:spcAft>
              <a:buClrTx/>
              <a:buSzTx/>
              <a:buFontTx/>
              <a:buNone/>
              <a:tabLst/>
              <a:defRPr/>
            </a:pPr>
            <a:r>
              <a:rPr kumimoji="0" lang="en-US" sz="2133" b="1" i="0" u="none" strike="noStrike" kern="1200" cap="none" spc="0" normalizeH="0" baseline="0" noProof="0">
                <a:ln>
                  <a:noFill/>
                </a:ln>
                <a:solidFill>
                  <a:srgbClr val="FFFFFF"/>
                </a:solidFill>
                <a:effectLst/>
                <a:uLnTx/>
                <a:uFillTx/>
                <a:latin typeface="Metropolis" pitchFamily="2" charset="77"/>
                <a:ea typeface="+mn-ea"/>
                <a:cs typeface="+mn-cs"/>
              </a:rPr>
              <a:t>Belong</a:t>
            </a:r>
          </a:p>
        </p:txBody>
      </p:sp>
      <p:pic>
        <p:nvPicPr>
          <p:cNvPr id="71" name="Picture 70" descr="Two women smiling and holding hands&#10;&#10;Description automatically generated">
            <a:extLst>
              <a:ext uri="{FF2B5EF4-FFF2-40B4-BE49-F238E27FC236}">
                <a16:creationId xmlns:a16="http://schemas.microsoft.com/office/drawing/2014/main" id="{71651109-28EF-CEF8-7852-4193813C8713}"/>
              </a:ext>
            </a:extLst>
          </p:cNvPr>
          <p:cNvPicPr>
            <a:picLocks noChangeAspect="1"/>
          </p:cNvPicPr>
          <p:nvPr/>
        </p:nvPicPr>
        <p:blipFill>
          <a:blip r:embed="rId5" cstate="email">
            <a:alphaModFix/>
            <a:extLst>
              <a:ext uri="{28A0092B-C50C-407E-A947-70E740481C1C}">
                <a14:useLocalDpi xmlns:a14="http://schemas.microsoft.com/office/drawing/2010/main"/>
              </a:ext>
            </a:extLst>
          </a:blip>
          <a:stretch>
            <a:fillRect/>
          </a:stretch>
        </p:blipFill>
        <p:spPr>
          <a:xfrm>
            <a:off x="3067396" y="3168737"/>
            <a:ext cx="2233075" cy="1300643"/>
          </a:xfrm>
          <a:prstGeom prst="rect">
            <a:avLst/>
          </a:prstGeom>
        </p:spPr>
      </p:pic>
      <p:pic>
        <p:nvPicPr>
          <p:cNvPr id="80" name="Picture 79" descr="A street with a mural on the side of it&#10;&#10;Description automatically generated">
            <a:extLst>
              <a:ext uri="{FF2B5EF4-FFF2-40B4-BE49-F238E27FC236}">
                <a16:creationId xmlns:a16="http://schemas.microsoft.com/office/drawing/2014/main" id="{279DCF35-DAA9-6125-7B55-58B5EB68AC40}"/>
              </a:ext>
            </a:extLst>
          </p:cNvPr>
          <p:cNvPicPr>
            <a:picLocks noChangeAspect="1"/>
          </p:cNvPicPr>
          <p:nvPr/>
        </p:nvPicPr>
        <p:blipFill>
          <a:blip r:embed="rId6" cstate="email">
            <a:alphaModFix/>
            <a:extLst>
              <a:ext uri="{28A0092B-C50C-407E-A947-70E740481C1C}">
                <a14:useLocalDpi xmlns:a14="http://schemas.microsoft.com/office/drawing/2010/main"/>
              </a:ext>
            </a:extLst>
          </a:blip>
          <a:stretch>
            <a:fillRect/>
          </a:stretch>
        </p:blipFill>
        <p:spPr>
          <a:xfrm>
            <a:off x="8732452" y="4497505"/>
            <a:ext cx="2512015" cy="968665"/>
          </a:xfrm>
          <a:prstGeom prst="rect">
            <a:avLst/>
          </a:prstGeom>
        </p:spPr>
      </p:pic>
      <p:pic>
        <p:nvPicPr>
          <p:cNvPr id="82" name="Picture 81" descr="A person sitting on a bench writing on a tablet&#10;&#10;Description automatically generated">
            <a:extLst>
              <a:ext uri="{FF2B5EF4-FFF2-40B4-BE49-F238E27FC236}">
                <a16:creationId xmlns:a16="http://schemas.microsoft.com/office/drawing/2014/main" id="{ACF85E0B-41AE-68F9-93F5-3336EBA005D6}"/>
              </a:ext>
            </a:extLst>
          </p:cNvPr>
          <p:cNvPicPr>
            <a:picLocks noChangeAspect="1"/>
          </p:cNvPicPr>
          <p:nvPr/>
        </p:nvPicPr>
        <p:blipFill>
          <a:blip r:embed="rId7" cstate="email">
            <a:alphaModFix/>
            <a:extLst>
              <a:ext uri="{28A0092B-C50C-407E-A947-70E740481C1C}">
                <a14:useLocalDpi xmlns:a14="http://schemas.microsoft.com/office/drawing/2010/main"/>
              </a:ext>
            </a:extLst>
          </a:blip>
          <a:stretch>
            <a:fillRect/>
          </a:stretch>
        </p:blipFill>
        <p:spPr>
          <a:xfrm>
            <a:off x="8498905" y="1569932"/>
            <a:ext cx="2776926" cy="1851177"/>
          </a:xfrm>
          <a:prstGeom prst="rect">
            <a:avLst/>
          </a:prstGeom>
        </p:spPr>
      </p:pic>
      <p:sp>
        <p:nvSpPr>
          <p:cNvPr id="69" name="TextBox 69">
            <a:extLst>
              <a:ext uri="{FF2B5EF4-FFF2-40B4-BE49-F238E27FC236}">
                <a16:creationId xmlns:a16="http://schemas.microsoft.com/office/drawing/2014/main" id="{D8036CDC-16B7-1318-81CC-AF6E5A2D9051}"/>
              </a:ext>
            </a:extLst>
          </p:cNvPr>
          <p:cNvSpPr txBox="1"/>
          <p:nvPr/>
        </p:nvSpPr>
        <p:spPr>
          <a:xfrm>
            <a:off x="9297693" y="4939284"/>
            <a:ext cx="1542264" cy="373179"/>
          </a:xfrm>
          <a:prstGeom prst="rect">
            <a:avLst/>
          </a:prstGeom>
        </p:spPr>
        <p:txBody>
          <a:bodyPr wrap="square"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prstClr val="white"/>
                </a:solidFill>
                <a:effectLst/>
                <a:uLnTx/>
                <a:uFillTx/>
                <a:latin typeface="Metropolis" pitchFamily="2" charset="77"/>
                <a:ea typeface="+mn-ea"/>
                <a:cs typeface="+mn-cs"/>
              </a:rPr>
              <a:t>Home</a:t>
            </a:r>
          </a:p>
        </p:txBody>
      </p:sp>
      <p:sp>
        <p:nvSpPr>
          <p:cNvPr id="63" name="TextBox 63">
            <a:extLst>
              <a:ext uri="{FF2B5EF4-FFF2-40B4-BE49-F238E27FC236}">
                <a16:creationId xmlns:a16="http://schemas.microsoft.com/office/drawing/2014/main" id="{496083D5-635F-3E66-757A-0B6F54D10A2B}"/>
              </a:ext>
            </a:extLst>
          </p:cNvPr>
          <p:cNvSpPr txBox="1"/>
          <p:nvPr/>
        </p:nvSpPr>
        <p:spPr>
          <a:xfrm>
            <a:off x="4022409" y="4735961"/>
            <a:ext cx="1770112"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Metropolis" pitchFamily="2" charset="77"/>
                <a:ea typeface="+mn-ea"/>
                <a:cs typeface="+mn-cs"/>
              </a:rPr>
              <a:t>Community</a:t>
            </a:r>
          </a:p>
        </p:txBody>
      </p:sp>
      <p:pic>
        <p:nvPicPr>
          <p:cNvPr id="77" name="Picture 76" descr="A person holding a rainbow flag&#10;&#10;Description automatically generated">
            <a:extLst>
              <a:ext uri="{FF2B5EF4-FFF2-40B4-BE49-F238E27FC236}">
                <a16:creationId xmlns:a16="http://schemas.microsoft.com/office/drawing/2014/main" id="{7DA0F2F6-68AD-4FB4-3681-D7CE8C9DCCC4}"/>
              </a:ext>
            </a:extLst>
          </p:cNvPr>
          <p:cNvPicPr>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6291144" y="4122526"/>
            <a:ext cx="2013699" cy="1343141"/>
          </a:xfrm>
          <a:prstGeom prst="rect">
            <a:avLst/>
          </a:prstGeom>
        </p:spPr>
      </p:pic>
      <p:pic>
        <p:nvPicPr>
          <p:cNvPr id="2" name="Picture 1">
            <a:extLst>
              <a:ext uri="{FF2B5EF4-FFF2-40B4-BE49-F238E27FC236}">
                <a16:creationId xmlns:a16="http://schemas.microsoft.com/office/drawing/2014/main" id="{252A89D0-0912-3D53-2EC8-D9B44A5A5DE5}"/>
              </a:ext>
            </a:extLst>
          </p:cNvPr>
          <p:cNvPicPr>
            <a:picLocks noChangeAspect="1"/>
          </p:cNvPicPr>
          <p:nvPr/>
        </p:nvPicPr>
        <p:blipFill>
          <a:blip r:embed="rId9" cstate="email">
            <a:alphaModFix/>
            <a:extLst>
              <a:ext uri="{28A0092B-C50C-407E-A947-70E740481C1C}">
                <a14:useLocalDpi xmlns:a14="http://schemas.microsoft.com/office/drawing/2010/main"/>
              </a:ext>
            </a:extLst>
          </a:blip>
          <a:stretch>
            <a:fillRect/>
          </a:stretch>
        </p:blipFill>
        <p:spPr>
          <a:xfrm>
            <a:off x="3510040" y="2069024"/>
            <a:ext cx="1371400" cy="1366541"/>
          </a:xfrm>
          <a:prstGeom prst="rect">
            <a:avLst/>
          </a:prstGeom>
        </p:spPr>
      </p:pic>
      <p:pic>
        <p:nvPicPr>
          <p:cNvPr id="92" name="Picture 91" descr="A person holding a rolling pin&#10;&#10;Description automatically generated">
            <a:extLst>
              <a:ext uri="{FF2B5EF4-FFF2-40B4-BE49-F238E27FC236}">
                <a16:creationId xmlns:a16="http://schemas.microsoft.com/office/drawing/2014/main" id="{3F32AB2A-0267-6916-E3B1-BDE84D1074DF}"/>
              </a:ext>
            </a:extLst>
          </p:cNvPr>
          <p:cNvPicPr>
            <a:picLocks noChangeAspect="1"/>
          </p:cNvPicPr>
          <p:nvPr/>
        </p:nvPicPr>
        <p:blipFill>
          <a:blip r:embed="rId10" cstate="email">
            <a:alphaModFix/>
            <a:extLst>
              <a:ext uri="{28A0092B-C50C-407E-A947-70E740481C1C}">
                <a14:useLocalDpi xmlns:a14="http://schemas.microsoft.com/office/drawing/2010/main"/>
              </a:ext>
            </a:extLst>
          </a:blip>
          <a:stretch>
            <a:fillRect/>
          </a:stretch>
        </p:blipFill>
        <p:spPr>
          <a:xfrm>
            <a:off x="6008393" y="1746615"/>
            <a:ext cx="1941521" cy="1684261"/>
          </a:xfrm>
          <a:prstGeom prst="rect">
            <a:avLst/>
          </a:prstGeom>
        </p:spPr>
      </p:pic>
      <p:sp>
        <p:nvSpPr>
          <p:cNvPr id="61" name="TextBox 61">
            <a:extLst>
              <a:ext uri="{FF2B5EF4-FFF2-40B4-BE49-F238E27FC236}">
                <a16:creationId xmlns:a16="http://schemas.microsoft.com/office/drawing/2014/main" id="{BF72BD79-25BE-AADC-086F-6973A063B3D4}"/>
              </a:ext>
            </a:extLst>
          </p:cNvPr>
          <p:cNvSpPr txBox="1"/>
          <p:nvPr/>
        </p:nvSpPr>
        <p:spPr>
          <a:xfrm>
            <a:off x="3905316" y="2720563"/>
            <a:ext cx="1982837"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Metropolis" pitchFamily="2" charset="77"/>
                <a:ea typeface="+mn-ea"/>
                <a:cs typeface="+mn-cs"/>
              </a:rPr>
              <a:t>Trust</a:t>
            </a:r>
          </a:p>
        </p:txBody>
      </p:sp>
      <p:sp>
        <p:nvSpPr>
          <p:cNvPr id="62" name="TextBox 62">
            <a:extLst>
              <a:ext uri="{FF2B5EF4-FFF2-40B4-BE49-F238E27FC236}">
                <a16:creationId xmlns:a16="http://schemas.microsoft.com/office/drawing/2014/main" id="{3669ED07-BAE1-A528-DAE3-5E59CAC760EF}"/>
              </a:ext>
            </a:extLst>
          </p:cNvPr>
          <p:cNvSpPr txBox="1"/>
          <p:nvPr/>
        </p:nvSpPr>
        <p:spPr>
          <a:xfrm>
            <a:off x="4022409" y="3784853"/>
            <a:ext cx="1623814"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Metropolis" pitchFamily="2" charset="77"/>
                <a:ea typeface="+mn-ea"/>
                <a:cs typeface="+mn-cs"/>
              </a:rPr>
              <a:t>Respect</a:t>
            </a:r>
          </a:p>
        </p:txBody>
      </p:sp>
      <p:sp>
        <p:nvSpPr>
          <p:cNvPr id="64" name="TextBox 64">
            <a:extLst>
              <a:ext uri="{FF2B5EF4-FFF2-40B4-BE49-F238E27FC236}">
                <a16:creationId xmlns:a16="http://schemas.microsoft.com/office/drawing/2014/main" id="{AEFA3597-A0A8-5B65-EB8A-2D58FDAFF0C6}"/>
              </a:ext>
            </a:extLst>
          </p:cNvPr>
          <p:cNvSpPr txBox="1"/>
          <p:nvPr/>
        </p:nvSpPr>
        <p:spPr>
          <a:xfrm>
            <a:off x="6513380" y="2568163"/>
            <a:ext cx="1589286" cy="783548"/>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Metropolis" pitchFamily="2" charset="77"/>
                <a:ea typeface="+mn-ea"/>
                <a:cs typeface="+mn-cs"/>
              </a:rPr>
              <a:t>Autonomy hope</a:t>
            </a:r>
          </a:p>
        </p:txBody>
      </p:sp>
      <p:sp>
        <p:nvSpPr>
          <p:cNvPr id="66" name="TextBox 66">
            <a:extLst>
              <a:ext uri="{FF2B5EF4-FFF2-40B4-BE49-F238E27FC236}">
                <a16:creationId xmlns:a16="http://schemas.microsoft.com/office/drawing/2014/main" id="{26AD41F3-29DD-E5B5-A2A7-64124FAB70BE}"/>
              </a:ext>
            </a:extLst>
          </p:cNvPr>
          <p:cNvSpPr txBox="1"/>
          <p:nvPr/>
        </p:nvSpPr>
        <p:spPr>
          <a:xfrm>
            <a:off x="6930643" y="4897568"/>
            <a:ext cx="1046113"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srgbClr val="FFFFFF"/>
                </a:solidFill>
                <a:effectLst/>
                <a:uLnTx/>
                <a:uFillTx/>
                <a:latin typeface="Metropolis" pitchFamily="2" charset="77"/>
                <a:ea typeface="+mn-ea"/>
                <a:cs typeface="+mn-cs"/>
              </a:rPr>
              <a:t>Values</a:t>
            </a:r>
          </a:p>
        </p:txBody>
      </p:sp>
      <p:sp>
        <p:nvSpPr>
          <p:cNvPr id="65" name="TextBox 65">
            <a:extLst>
              <a:ext uri="{FF2B5EF4-FFF2-40B4-BE49-F238E27FC236}">
                <a16:creationId xmlns:a16="http://schemas.microsoft.com/office/drawing/2014/main" id="{586AB2C8-D18D-DD61-422E-02DF758E63B7}"/>
              </a:ext>
            </a:extLst>
          </p:cNvPr>
          <p:cNvSpPr txBox="1"/>
          <p:nvPr/>
        </p:nvSpPr>
        <p:spPr>
          <a:xfrm>
            <a:off x="6185856" y="3749630"/>
            <a:ext cx="2380010"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prstClr val="white"/>
                </a:solidFill>
                <a:effectLst/>
                <a:uLnTx/>
                <a:uFillTx/>
                <a:latin typeface="Metropolis" pitchFamily="2" charset="77"/>
                <a:ea typeface="+mn-ea"/>
                <a:cs typeface="+mn-cs"/>
              </a:rPr>
              <a:t>Fulfillment</a:t>
            </a:r>
          </a:p>
        </p:txBody>
      </p:sp>
      <p:sp>
        <p:nvSpPr>
          <p:cNvPr id="67" name="TextBox 67">
            <a:extLst>
              <a:ext uri="{FF2B5EF4-FFF2-40B4-BE49-F238E27FC236}">
                <a16:creationId xmlns:a16="http://schemas.microsoft.com/office/drawing/2014/main" id="{A5E0FEC6-D108-73CA-C6C3-863A5E7FF0EB}"/>
              </a:ext>
            </a:extLst>
          </p:cNvPr>
          <p:cNvSpPr txBox="1"/>
          <p:nvPr/>
        </p:nvSpPr>
        <p:spPr>
          <a:xfrm>
            <a:off x="9123513" y="2665967"/>
            <a:ext cx="1542207"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prstClr val="white"/>
                </a:solidFill>
                <a:effectLst/>
                <a:uLnTx/>
                <a:uFillTx/>
                <a:latin typeface="Metropolis" pitchFamily="2" charset="77"/>
                <a:ea typeface="+mn-ea"/>
                <a:cs typeface="+mn-cs"/>
              </a:rPr>
              <a:t>Secure</a:t>
            </a:r>
          </a:p>
        </p:txBody>
      </p:sp>
      <p:pic>
        <p:nvPicPr>
          <p:cNvPr id="70" name="Picture 69" descr="A tree with green leaves&#10;&#10;Description automatically generated">
            <a:extLst>
              <a:ext uri="{FF2B5EF4-FFF2-40B4-BE49-F238E27FC236}">
                <a16:creationId xmlns:a16="http://schemas.microsoft.com/office/drawing/2014/main" id="{1D2EEEBC-AA51-1F4B-6930-9299E0C39D4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601724" y="3279673"/>
            <a:ext cx="1807376" cy="1281827"/>
          </a:xfrm>
          <a:prstGeom prst="rect">
            <a:avLst/>
          </a:prstGeom>
        </p:spPr>
      </p:pic>
      <p:sp>
        <p:nvSpPr>
          <p:cNvPr id="68" name="TextBox 68">
            <a:extLst>
              <a:ext uri="{FF2B5EF4-FFF2-40B4-BE49-F238E27FC236}">
                <a16:creationId xmlns:a16="http://schemas.microsoft.com/office/drawing/2014/main" id="{180CADEB-9AD3-655A-D1A1-B83C191EF0CC}"/>
              </a:ext>
            </a:extLst>
          </p:cNvPr>
          <p:cNvSpPr txBox="1"/>
          <p:nvPr/>
        </p:nvSpPr>
        <p:spPr>
          <a:xfrm>
            <a:off x="9372660" y="3736332"/>
            <a:ext cx="1208981" cy="373179"/>
          </a:xfrm>
          <a:prstGeom prst="rect">
            <a:avLst/>
          </a:prstGeom>
        </p:spPr>
        <p:txBody>
          <a:bodyPr lIns="0" tIns="0" rIns="0" bIns="0" rtlCol="0" anchor="t">
            <a:spAutoFit/>
          </a:bodyPr>
          <a:lstStyle/>
          <a:p>
            <a:pPr marL="0" marR="0" lvl="0" indent="0" algn="ctr" defTabSz="609630" rtl="0" eaLnBrk="1" fontAlgn="auto" latinLnBrk="0" hangingPunct="1">
              <a:lnSpc>
                <a:spcPts val="3199"/>
              </a:lnSpc>
              <a:spcBef>
                <a:spcPts val="0"/>
              </a:spcBef>
              <a:spcAft>
                <a:spcPts val="0"/>
              </a:spcAft>
              <a:buClrTx/>
              <a:buSzTx/>
              <a:buFontTx/>
              <a:buNone/>
              <a:tabLst/>
              <a:defRPr/>
            </a:pPr>
            <a:r>
              <a:rPr kumimoji="0" lang="en-US" sz="1933" b="1" i="0" u="none" strike="noStrike" kern="1200" cap="none" spc="0" normalizeH="0" baseline="0" noProof="0" dirty="0">
                <a:ln>
                  <a:noFill/>
                </a:ln>
                <a:solidFill>
                  <a:prstClr val="white"/>
                </a:solidFill>
                <a:effectLst/>
                <a:uLnTx/>
                <a:uFillTx/>
                <a:latin typeface="Metropolis" pitchFamily="2" charset="77"/>
                <a:ea typeface="+mn-ea"/>
                <a:cs typeface="+mn-cs"/>
              </a:rPr>
              <a:t>Resonance</a:t>
            </a:r>
          </a:p>
        </p:txBody>
      </p:sp>
    </p:spTree>
    <p:extLst>
      <p:ext uri="{BB962C8B-B14F-4D97-AF65-F5344CB8AC3E}">
        <p14:creationId xmlns:p14="http://schemas.microsoft.com/office/powerpoint/2010/main" val="408346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9122B-13E4-1A57-F4DE-E3F4AF4CEABC}"/>
            </a:ext>
          </a:extLst>
        </p:cNvPr>
        <p:cNvGrpSpPr/>
        <p:nvPr/>
      </p:nvGrpSpPr>
      <p:grpSpPr>
        <a:xfrm>
          <a:off x="0" y="0"/>
          <a:ext cx="0" cy="0"/>
          <a:chOff x="0" y="0"/>
          <a:chExt cx="0" cy="0"/>
        </a:xfrm>
      </p:grpSpPr>
      <p:pic>
        <p:nvPicPr>
          <p:cNvPr id="12" name="Picture 11" descr="A person and a child sleeping&#10;&#10;Description automatically generated">
            <a:extLst>
              <a:ext uri="{FF2B5EF4-FFF2-40B4-BE49-F238E27FC236}">
                <a16:creationId xmlns:a16="http://schemas.microsoft.com/office/drawing/2014/main" id="{5F216E26-94BA-09B6-B8C4-5D1B2D80EFA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093" y="-23828"/>
            <a:ext cx="12192000" cy="8128000"/>
          </a:xfrm>
          <a:prstGeom prst="rect">
            <a:avLst/>
          </a:prstGeom>
        </p:spPr>
      </p:pic>
      <p:sp>
        <p:nvSpPr>
          <p:cNvPr id="32" name="Freeform 20">
            <a:extLst>
              <a:ext uri="{FF2B5EF4-FFF2-40B4-BE49-F238E27FC236}">
                <a16:creationId xmlns:a16="http://schemas.microsoft.com/office/drawing/2014/main" id="{9CDD3A27-C1AE-49AC-0402-E9D217093D09}"/>
              </a:ext>
            </a:extLst>
          </p:cNvPr>
          <p:cNvSpPr/>
          <p:nvPr/>
        </p:nvSpPr>
        <p:spPr>
          <a:xfrm rot="5400000">
            <a:off x="5907261" y="734560"/>
            <a:ext cx="875679"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7" name="Freeform 17">
            <a:extLst>
              <a:ext uri="{FF2B5EF4-FFF2-40B4-BE49-F238E27FC236}">
                <a16:creationId xmlns:a16="http://schemas.microsoft.com/office/drawing/2014/main" id="{969207CF-5948-6368-D7FF-AAF0B0B6A571}"/>
              </a:ext>
            </a:extLst>
          </p:cNvPr>
          <p:cNvSpPr/>
          <p:nvPr/>
        </p:nvSpPr>
        <p:spPr>
          <a:xfrm>
            <a:off x="3715607" y="1993414"/>
            <a:ext cx="2159899" cy="643691"/>
          </a:xfrm>
          <a:custGeom>
            <a:avLst/>
            <a:gdLst/>
            <a:ahLst/>
            <a:cxnLst/>
            <a:rect l="l" t="t" r="r" b="b"/>
            <a:pathLst>
              <a:path w="1168576" h="965536">
                <a:moveTo>
                  <a:pt x="0" y="0"/>
                </a:moveTo>
                <a:lnTo>
                  <a:pt x="1168576" y="0"/>
                </a:lnTo>
                <a:lnTo>
                  <a:pt x="1168576" y="965536"/>
                </a:lnTo>
                <a:lnTo>
                  <a:pt x="0" y="965536"/>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1" name="Freeform 20">
            <a:extLst>
              <a:ext uri="{FF2B5EF4-FFF2-40B4-BE49-F238E27FC236}">
                <a16:creationId xmlns:a16="http://schemas.microsoft.com/office/drawing/2014/main" id="{2742964A-E955-5C0C-060D-EC1EE27458E3}"/>
              </a:ext>
            </a:extLst>
          </p:cNvPr>
          <p:cNvSpPr/>
          <p:nvPr/>
        </p:nvSpPr>
        <p:spPr>
          <a:xfrm rot="5400000">
            <a:off x="5907263" y="2145061"/>
            <a:ext cx="875679"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etropolis" pitchFamily="2" charset="77"/>
              <a:ea typeface="+mn-ea"/>
              <a:cs typeface="+mn-cs"/>
            </a:endParaRPr>
          </a:p>
        </p:txBody>
      </p:sp>
      <p:grpSp>
        <p:nvGrpSpPr>
          <p:cNvPr id="18" name="Group 17">
            <a:extLst>
              <a:ext uri="{FF2B5EF4-FFF2-40B4-BE49-F238E27FC236}">
                <a16:creationId xmlns:a16="http://schemas.microsoft.com/office/drawing/2014/main" id="{785249D2-EA91-B72D-2321-BE82FC7FFDFD}"/>
              </a:ext>
            </a:extLst>
          </p:cNvPr>
          <p:cNvGrpSpPr/>
          <p:nvPr/>
        </p:nvGrpSpPr>
        <p:grpSpPr>
          <a:xfrm>
            <a:off x="4977893" y="1452669"/>
            <a:ext cx="2629495" cy="570783"/>
            <a:chOff x="3466505" y="1180399"/>
            <a:chExt cx="2629495" cy="570783"/>
          </a:xfrm>
        </p:grpSpPr>
        <p:grpSp>
          <p:nvGrpSpPr>
            <p:cNvPr id="4" name="Group 4">
              <a:extLst>
                <a:ext uri="{FF2B5EF4-FFF2-40B4-BE49-F238E27FC236}">
                  <a16:creationId xmlns:a16="http://schemas.microsoft.com/office/drawing/2014/main" id="{AD5D2D0B-36EE-D74B-BEAC-6F1AEA2D5CA5}"/>
                </a:ext>
              </a:extLst>
            </p:cNvPr>
            <p:cNvGrpSpPr/>
            <p:nvPr/>
          </p:nvGrpSpPr>
          <p:grpSpPr>
            <a:xfrm>
              <a:off x="3571427" y="1180399"/>
              <a:ext cx="2524573" cy="570783"/>
              <a:chOff x="0" y="0"/>
              <a:chExt cx="1322574" cy="299022"/>
            </a:xfrm>
          </p:grpSpPr>
          <p:sp>
            <p:nvSpPr>
              <p:cNvPr id="5" name="Freeform 5">
                <a:extLst>
                  <a:ext uri="{FF2B5EF4-FFF2-40B4-BE49-F238E27FC236}">
                    <a16:creationId xmlns:a16="http://schemas.microsoft.com/office/drawing/2014/main" id="{ED0B615A-EF85-7DF0-2823-441B80CFE374}"/>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solidFill>
                <a:srgbClr val="F37923"/>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6" name="TextBox 6">
                <a:extLst>
                  <a:ext uri="{FF2B5EF4-FFF2-40B4-BE49-F238E27FC236}">
                    <a16:creationId xmlns:a16="http://schemas.microsoft.com/office/drawing/2014/main" id="{204FD023-2A25-640D-2044-3B3B8E6C3DBD}"/>
                  </a:ext>
                </a:extLst>
              </p:cNvPr>
              <p:cNvSpPr txBox="1"/>
              <p:nvPr/>
            </p:nvSpPr>
            <p:spPr>
              <a:xfrm>
                <a:off x="0" y="-38100"/>
                <a:ext cx="1322574"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51" name="TextBox 51">
              <a:extLst>
                <a:ext uri="{FF2B5EF4-FFF2-40B4-BE49-F238E27FC236}">
                  <a16:creationId xmlns:a16="http://schemas.microsoft.com/office/drawing/2014/main" id="{EB1F6CD1-C4A1-46B8-52EF-970DB76A0FA3}"/>
                </a:ext>
              </a:extLst>
            </p:cNvPr>
            <p:cNvSpPr txBox="1"/>
            <p:nvPr/>
          </p:nvSpPr>
          <p:spPr>
            <a:xfrm>
              <a:off x="3466505" y="1267884"/>
              <a:ext cx="2629495" cy="38472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Metropolis" pitchFamily="2" charset="77"/>
                  <a:ea typeface="+mn-ea"/>
                  <a:cs typeface="+mn-cs"/>
                </a:rPr>
                <a:t>Acute Stress</a:t>
              </a:r>
            </a:p>
          </p:txBody>
        </p:sp>
      </p:grpSp>
      <p:grpSp>
        <p:nvGrpSpPr>
          <p:cNvPr id="19" name="Group 18">
            <a:extLst>
              <a:ext uri="{FF2B5EF4-FFF2-40B4-BE49-F238E27FC236}">
                <a16:creationId xmlns:a16="http://schemas.microsoft.com/office/drawing/2014/main" id="{D7CE1CEC-2E60-2CC8-0BDF-361B2A01F66C}"/>
              </a:ext>
            </a:extLst>
          </p:cNvPr>
          <p:cNvGrpSpPr/>
          <p:nvPr/>
        </p:nvGrpSpPr>
        <p:grpSpPr>
          <a:xfrm>
            <a:off x="5082816" y="2832729"/>
            <a:ext cx="2547694" cy="935635"/>
            <a:chOff x="1991748" y="2206580"/>
            <a:chExt cx="2547694" cy="935635"/>
          </a:xfrm>
          <a:solidFill>
            <a:srgbClr val="00B050"/>
          </a:solidFill>
        </p:grpSpPr>
        <p:grpSp>
          <p:nvGrpSpPr>
            <p:cNvPr id="7" name="Group 4">
              <a:extLst>
                <a:ext uri="{FF2B5EF4-FFF2-40B4-BE49-F238E27FC236}">
                  <a16:creationId xmlns:a16="http://schemas.microsoft.com/office/drawing/2014/main" id="{C9C0337F-AEBE-D62C-1D7D-60E5000C791C}"/>
                </a:ext>
              </a:extLst>
            </p:cNvPr>
            <p:cNvGrpSpPr/>
            <p:nvPr/>
          </p:nvGrpSpPr>
          <p:grpSpPr>
            <a:xfrm>
              <a:off x="2014869" y="2206580"/>
              <a:ext cx="2524573" cy="935635"/>
              <a:chOff x="0" y="-38101"/>
              <a:chExt cx="1322574" cy="490161"/>
            </a:xfrm>
            <a:grpFill/>
          </p:grpSpPr>
          <p:sp>
            <p:nvSpPr>
              <p:cNvPr id="8" name="Freeform 5">
                <a:extLst>
                  <a:ext uri="{FF2B5EF4-FFF2-40B4-BE49-F238E27FC236}">
                    <a16:creationId xmlns:a16="http://schemas.microsoft.com/office/drawing/2014/main" id="{7FEBBFE2-2B64-A753-889F-348E68F66E89}"/>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9" name="TextBox 6">
                <a:extLst>
                  <a:ext uri="{FF2B5EF4-FFF2-40B4-BE49-F238E27FC236}">
                    <a16:creationId xmlns:a16="http://schemas.microsoft.com/office/drawing/2014/main" id="{21478700-6D9A-74D2-C6C2-16F57E46E6A1}"/>
                  </a:ext>
                </a:extLst>
              </p:cNvPr>
              <p:cNvSpPr txBox="1"/>
              <p:nvPr/>
            </p:nvSpPr>
            <p:spPr>
              <a:xfrm>
                <a:off x="0" y="-38101"/>
                <a:ext cx="1322574" cy="490161"/>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0" name="TextBox 51">
              <a:extLst>
                <a:ext uri="{FF2B5EF4-FFF2-40B4-BE49-F238E27FC236}">
                  <a16:creationId xmlns:a16="http://schemas.microsoft.com/office/drawing/2014/main" id="{FD87B6AC-0656-8AAF-B789-6F5BE5FBF6BD}"/>
                </a:ext>
              </a:extLst>
            </p:cNvPr>
            <p:cNvSpPr txBox="1"/>
            <p:nvPr/>
          </p:nvSpPr>
          <p:spPr>
            <a:xfrm>
              <a:off x="1991748" y="2283910"/>
              <a:ext cx="2547694" cy="769441"/>
            </a:xfrm>
            <a:prstGeom prst="rect">
              <a:avLst/>
            </a:prstGeom>
            <a:grpFill/>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FFFF"/>
                  </a:solidFill>
                  <a:effectLst/>
                  <a:uLnTx/>
                  <a:uFillTx/>
                  <a:latin typeface="Metropolis" pitchFamily="2" charset="77"/>
                  <a:ea typeface="+mn-ea"/>
                  <a:cs typeface="+mn-cs"/>
                </a:rPr>
                <a:t>Hyperstasis</a:t>
              </a: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 </a:t>
              </a:r>
            </a:p>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 (Better State)</a:t>
              </a:r>
            </a:p>
          </p:txBody>
        </p:sp>
      </p:grpSp>
      <p:grpSp>
        <p:nvGrpSpPr>
          <p:cNvPr id="24" name="Group 23">
            <a:extLst>
              <a:ext uri="{FF2B5EF4-FFF2-40B4-BE49-F238E27FC236}">
                <a16:creationId xmlns:a16="http://schemas.microsoft.com/office/drawing/2014/main" id="{5C67031F-892F-5626-454D-355AAECFA03C}"/>
              </a:ext>
            </a:extLst>
          </p:cNvPr>
          <p:cNvGrpSpPr/>
          <p:nvPr/>
        </p:nvGrpSpPr>
        <p:grpSpPr>
          <a:xfrm>
            <a:off x="4142980" y="402014"/>
            <a:ext cx="4299320" cy="570783"/>
            <a:chOff x="2014869" y="2279308"/>
            <a:chExt cx="2524573" cy="570783"/>
          </a:xfrm>
          <a:solidFill>
            <a:schemeClr val="tx1"/>
          </a:solidFill>
        </p:grpSpPr>
        <p:grpSp>
          <p:nvGrpSpPr>
            <p:cNvPr id="25" name="Group 4">
              <a:extLst>
                <a:ext uri="{FF2B5EF4-FFF2-40B4-BE49-F238E27FC236}">
                  <a16:creationId xmlns:a16="http://schemas.microsoft.com/office/drawing/2014/main" id="{0B3CD378-811B-A0BC-BCFA-A873A0E90BD3}"/>
                </a:ext>
              </a:extLst>
            </p:cNvPr>
            <p:cNvGrpSpPr/>
            <p:nvPr/>
          </p:nvGrpSpPr>
          <p:grpSpPr>
            <a:xfrm>
              <a:off x="2014869" y="2279308"/>
              <a:ext cx="2524573" cy="570783"/>
              <a:chOff x="0" y="0"/>
              <a:chExt cx="1322574" cy="299022"/>
            </a:xfrm>
            <a:grpFill/>
          </p:grpSpPr>
          <p:sp>
            <p:nvSpPr>
              <p:cNvPr id="30" name="Freeform 5">
                <a:extLst>
                  <a:ext uri="{FF2B5EF4-FFF2-40B4-BE49-F238E27FC236}">
                    <a16:creationId xmlns:a16="http://schemas.microsoft.com/office/drawing/2014/main" id="{5CFB056D-E71B-13A6-F8E1-DC33048A52AD}"/>
                  </a:ext>
                </a:extLst>
              </p:cNvPr>
              <p:cNvSpPr/>
              <p:nvPr/>
            </p:nvSpPr>
            <p:spPr>
              <a:xfrm>
                <a:off x="0" y="0"/>
                <a:ext cx="1322574" cy="299022"/>
              </a:xfrm>
              <a:custGeom>
                <a:avLst/>
                <a:gdLst/>
                <a:ahLst/>
                <a:cxnLst/>
                <a:rect l="l" t="t" r="r" b="b"/>
                <a:pathLst>
                  <a:path w="1322574" h="299022">
                    <a:moveTo>
                      <a:pt x="24533" y="0"/>
                    </a:moveTo>
                    <a:lnTo>
                      <a:pt x="1298041" y="0"/>
                    </a:lnTo>
                    <a:cubicBezTo>
                      <a:pt x="1304547" y="0"/>
                      <a:pt x="1310787" y="2585"/>
                      <a:pt x="1315388" y="7186"/>
                    </a:cubicBezTo>
                    <a:cubicBezTo>
                      <a:pt x="1319989" y="11786"/>
                      <a:pt x="1322574" y="18026"/>
                      <a:pt x="1322574" y="24533"/>
                    </a:cubicBezTo>
                    <a:lnTo>
                      <a:pt x="1322574" y="274489"/>
                    </a:lnTo>
                    <a:cubicBezTo>
                      <a:pt x="1322574" y="280996"/>
                      <a:pt x="1319989" y="287236"/>
                      <a:pt x="1315388" y="291836"/>
                    </a:cubicBezTo>
                    <a:cubicBezTo>
                      <a:pt x="1310787" y="296437"/>
                      <a:pt x="1304547" y="299022"/>
                      <a:pt x="1298041" y="299022"/>
                    </a:cubicBezTo>
                    <a:lnTo>
                      <a:pt x="24533" y="299022"/>
                    </a:lnTo>
                    <a:cubicBezTo>
                      <a:pt x="18026" y="299022"/>
                      <a:pt x="11786" y="296437"/>
                      <a:pt x="7186" y="291836"/>
                    </a:cubicBezTo>
                    <a:cubicBezTo>
                      <a:pt x="2585" y="287236"/>
                      <a:pt x="0" y="280996"/>
                      <a:pt x="0" y="274489"/>
                    </a:cubicBezTo>
                    <a:lnTo>
                      <a:pt x="0" y="24533"/>
                    </a:lnTo>
                    <a:cubicBezTo>
                      <a:pt x="0" y="18026"/>
                      <a:pt x="2585" y="11786"/>
                      <a:pt x="7186" y="7186"/>
                    </a:cubicBezTo>
                    <a:cubicBezTo>
                      <a:pt x="11786" y="2585"/>
                      <a:pt x="18026" y="0"/>
                      <a:pt x="24533"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31" name="TextBox 6">
                <a:extLst>
                  <a:ext uri="{FF2B5EF4-FFF2-40B4-BE49-F238E27FC236}">
                    <a16:creationId xmlns:a16="http://schemas.microsoft.com/office/drawing/2014/main" id="{6F79E5E8-C8B9-E8B1-B64B-96363711221F}"/>
                  </a:ext>
                </a:extLst>
              </p:cNvPr>
              <p:cNvSpPr txBox="1"/>
              <p:nvPr/>
            </p:nvSpPr>
            <p:spPr>
              <a:xfrm>
                <a:off x="0" y="-38100"/>
                <a:ext cx="1322574" cy="337122"/>
              </a:xfrm>
              <a:prstGeom prst="rect">
                <a:avLst/>
              </a:prstGeom>
              <a:grpFill/>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26" name="TextBox 51">
              <a:extLst>
                <a:ext uri="{FF2B5EF4-FFF2-40B4-BE49-F238E27FC236}">
                  <a16:creationId xmlns:a16="http://schemas.microsoft.com/office/drawing/2014/main" id="{B3712D73-A9AC-D587-DCA6-AA280D5A1894}"/>
                </a:ext>
              </a:extLst>
            </p:cNvPr>
            <p:cNvSpPr txBox="1"/>
            <p:nvPr/>
          </p:nvSpPr>
          <p:spPr>
            <a:xfrm>
              <a:off x="2384037" y="2295558"/>
              <a:ext cx="1786235" cy="384721"/>
            </a:xfrm>
            <a:prstGeom prst="rect">
              <a:avLst/>
            </a:prstGeom>
            <a:grpFill/>
          </p:spPr>
          <p:txBody>
            <a:bodyPr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Metropolis" pitchFamily="2" charset="77"/>
                  <a:ea typeface="+mn-ea"/>
                  <a:cs typeface="+mn-cs"/>
                </a:rPr>
                <a:t>Stressors</a:t>
              </a:r>
            </a:p>
          </p:txBody>
        </p:sp>
      </p:grpSp>
      <p:grpSp>
        <p:nvGrpSpPr>
          <p:cNvPr id="13" name="Group 7">
            <a:extLst>
              <a:ext uri="{FF2B5EF4-FFF2-40B4-BE49-F238E27FC236}">
                <a16:creationId xmlns:a16="http://schemas.microsoft.com/office/drawing/2014/main" id="{3720DF64-6E04-25AB-6096-51CF8C350216}"/>
              </a:ext>
            </a:extLst>
          </p:cNvPr>
          <p:cNvGrpSpPr/>
          <p:nvPr/>
        </p:nvGrpSpPr>
        <p:grpSpPr>
          <a:xfrm>
            <a:off x="4977893" y="4159386"/>
            <a:ext cx="2917901" cy="935635"/>
            <a:chOff x="0" y="0"/>
            <a:chExt cx="1528631" cy="299022"/>
          </a:xfrm>
        </p:grpSpPr>
        <p:sp>
          <p:nvSpPr>
            <p:cNvPr id="14" name="Freeform 8">
              <a:extLst>
                <a:ext uri="{FF2B5EF4-FFF2-40B4-BE49-F238E27FC236}">
                  <a16:creationId xmlns:a16="http://schemas.microsoft.com/office/drawing/2014/main" id="{E6EBB92B-4B1C-8B7E-E4C5-21D3B8425726}"/>
                </a:ext>
              </a:extLst>
            </p:cNvPr>
            <p:cNvSpPr/>
            <p:nvPr/>
          </p:nvSpPr>
          <p:spPr>
            <a:xfrm>
              <a:off x="0" y="0"/>
              <a:ext cx="1528631" cy="299022"/>
            </a:xfrm>
            <a:custGeom>
              <a:avLst/>
              <a:gdLst/>
              <a:ahLst/>
              <a:cxnLst/>
              <a:rect l="l" t="t" r="r" b="b"/>
              <a:pathLst>
                <a:path w="1528631" h="299022">
                  <a:moveTo>
                    <a:pt x="21226" y="0"/>
                  </a:moveTo>
                  <a:lnTo>
                    <a:pt x="1507405" y="0"/>
                  </a:lnTo>
                  <a:cubicBezTo>
                    <a:pt x="1519128" y="0"/>
                    <a:pt x="1528631" y="9503"/>
                    <a:pt x="1528631" y="21226"/>
                  </a:cubicBezTo>
                  <a:lnTo>
                    <a:pt x="1528631" y="277796"/>
                  </a:lnTo>
                  <a:cubicBezTo>
                    <a:pt x="1528631" y="289519"/>
                    <a:pt x="1519128" y="299022"/>
                    <a:pt x="1507405" y="299022"/>
                  </a:cubicBezTo>
                  <a:lnTo>
                    <a:pt x="21226" y="299022"/>
                  </a:lnTo>
                  <a:cubicBezTo>
                    <a:pt x="9503" y="299022"/>
                    <a:pt x="0" y="289519"/>
                    <a:pt x="0" y="277796"/>
                  </a:cubicBezTo>
                  <a:lnTo>
                    <a:pt x="0" y="21226"/>
                  </a:lnTo>
                  <a:cubicBezTo>
                    <a:pt x="0" y="9503"/>
                    <a:pt x="9503" y="0"/>
                    <a:pt x="21226" y="0"/>
                  </a:cubicBezTo>
                  <a:close/>
                </a:path>
              </a:pathLst>
            </a:custGeom>
            <a:solidFill>
              <a:srgbClr val="00485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sp>
          <p:nvSpPr>
            <p:cNvPr id="15" name="TextBox 9">
              <a:extLst>
                <a:ext uri="{FF2B5EF4-FFF2-40B4-BE49-F238E27FC236}">
                  <a16:creationId xmlns:a16="http://schemas.microsoft.com/office/drawing/2014/main" id="{C0A32910-45F8-6A54-37C2-D2FDE89010DE}"/>
                </a:ext>
              </a:extLst>
            </p:cNvPr>
            <p:cNvSpPr txBox="1"/>
            <p:nvPr/>
          </p:nvSpPr>
          <p:spPr>
            <a:xfrm>
              <a:off x="0" y="-38100"/>
              <a:ext cx="1528631" cy="337122"/>
            </a:xfrm>
            <a:prstGeom prst="rect">
              <a:avLst/>
            </a:prstGeom>
          </p:spPr>
          <p:txBody>
            <a:bodyPr lIns="33867" tIns="33867" rIns="33867" bIns="33867" rtlCol="0" anchor="ctr"/>
            <a:lstStyle/>
            <a:p>
              <a:pPr marL="0" marR="0" lvl="0" indent="0" algn="ctr" defTabSz="609630" rtl="0" eaLnBrk="1" fontAlgn="auto" latinLnBrk="0" hangingPunct="1">
                <a:lnSpc>
                  <a:spcPts val="1680"/>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Metropolis" pitchFamily="2" charset="77"/>
                <a:ea typeface="+mn-ea"/>
                <a:cs typeface="+mn-cs"/>
              </a:endParaRPr>
            </a:p>
          </p:txBody>
        </p:sp>
      </p:grpSp>
      <p:sp>
        <p:nvSpPr>
          <p:cNvPr id="16" name="TextBox 51">
            <a:extLst>
              <a:ext uri="{FF2B5EF4-FFF2-40B4-BE49-F238E27FC236}">
                <a16:creationId xmlns:a16="http://schemas.microsoft.com/office/drawing/2014/main" id="{89BDBAC6-0F4D-48D2-ACCD-55E0C6130FAC}"/>
              </a:ext>
            </a:extLst>
          </p:cNvPr>
          <p:cNvSpPr txBox="1"/>
          <p:nvPr/>
        </p:nvSpPr>
        <p:spPr>
          <a:xfrm>
            <a:off x="4977893" y="4444521"/>
            <a:ext cx="2917901" cy="369781"/>
          </a:xfrm>
          <a:prstGeom prst="rect">
            <a:avLst/>
          </a:prstGeom>
        </p:spPr>
        <p:txBody>
          <a:bodyPr wrap="square" lIns="0" tIns="0" rIns="0" bIns="0" rtlCol="0" anchor="t">
            <a:spAutoFit/>
          </a:bodyPr>
          <a:lstStyle/>
          <a:p>
            <a:pPr marL="0" marR="0" lvl="0" indent="0" algn="ctr" defTabSz="609630" rtl="0" eaLnBrk="1" fontAlgn="auto" latinLnBrk="0" hangingPunct="1">
              <a:lnSpc>
                <a:spcPts val="2987"/>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Metropolis" pitchFamily="2" charset="77"/>
                <a:ea typeface="+mn-ea"/>
                <a:cs typeface="+mn-cs"/>
              </a:rPr>
              <a:t>We Thrive</a:t>
            </a:r>
          </a:p>
        </p:txBody>
      </p:sp>
      <p:pic>
        <p:nvPicPr>
          <p:cNvPr id="20" name="Picture 19" descr="A diagram of different values&#10;&#10;Description automatically generated with medium confidence">
            <a:extLst>
              <a:ext uri="{FF2B5EF4-FFF2-40B4-BE49-F238E27FC236}">
                <a16:creationId xmlns:a16="http://schemas.microsoft.com/office/drawing/2014/main" id="{34C818A9-A79F-6F4D-432D-05E922F7D7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0610" y="1379942"/>
            <a:ext cx="3517363" cy="1703489"/>
          </a:xfrm>
          <a:prstGeom prst="rect">
            <a:avLst/>
          </a:prstGeom>
        </p:spPr>
      </p:pic>
      <p:sp>
        <p:nvSpPr>
          <p:cNvPr id="2" name="Freeform 20">
            <a:extLst>
              <a:ext uri="{FF2B5EF4-FFF2-40B4-BE49-F238E27FC236}">
                <a16:creationId xmlns:a16="http://schemas.microsoft.com/office/drawing/2014/main" id="{E3CC0CC2-7520-82FF-6B47-B57AE2D901AD}"/>
              </a:ext>
            </a:extLst>
          </p:cNvPr>
          <p:cNvSpPr/>
          <p:nvPr/>
        </p:nvSpPr>
        <p:spPr>
          <a:xfrm rot="5400000">
            <a:off x="6147902" y="3690934"/>
            <a:ext cx="417522" cy="572386"/>
          </a:xfrm>
          <a:custGeom>
            <a:avLst/>
            <a:gdLst/>
            <a:ahLst/>
            <a:cxnLst/>
            <a:rect l="l" t="t" r="r" b="b"/>
            <a:pathLst>
              <a:path w="2651981" h="858579">
                <a:moveTo>
                  <a:pt x="0" y="0"/>
                </a:moveTo>
                <a:lnTo>
                  <a:pt x="2651982" y="0"/>
                </a:lnTo>
                <a:lnTo>
                  <a:pt x="2651982" y="858579"/>
                </a:lnTo>
                <a:lnTo>
                  <a:pt x="0" y="85857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Metropolis" pitchFamily="2" charset="77"/>
              <a:ea typeface="+mn-ea"/>
              <a:cs typeface="+mn-cs"/>
            </a:endParaRPr>
          </a:p>
        </p:txBody>
      </p:sp>
    </p:spTree>
    <p:extLst>
      <p:ext uri="{BB962C8B-B14F-4D97-AF65-F5344CB8AC3E}">
        <p14:creationId xmlns:p14="http://schemas.microsoft.com/office/powerpoint/2010/main" val="2750255030"/>
      </p:ext>
    </p:extLst>
  </p:cSld>
  <p:clrMapOvr>
    <a:masterClrMapping/>
  </p:clrMapOvr>
</p:sld>
</file>

<file path=ppt/theme/theme1.xml><?xml version="1.0" encoding="utf-8"?>
<a:theme xmlns:a="http://schemas.openxmlformats.org/drawingml/2006/main" name="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IH White with Blue logo">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IH Blu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IH">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Custom 2">
      <a:majorFont>
        <a:latin typeface="Metropolis Semi Bold"/>
        <a:ea typeface=""/>
        <a:cs typeface=""/>
      </a:majorFont>
      <a:minorFont>
        <a:latin typeface="Metropolis Extr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IH" id="{7EFB281C-668A-4144-91DD-E85B8B9E5BA7}" vid="{12EC342C-DC06-40DA-A8A9-D0D01D7DA5A8}"/>
    </a:ext>
  </a:extLst>
</a:theme>
</file>

<file path=ppt/theme/theme17.xml><?xml version="1.0" encoding="utf-8"?>
<a:theme xmlns:a="http://schemas.openxmlformats.org/drawingml/2006/main" name="Roots_Masterclass">
  <a:themeElements>
    <a:clrScheme name="Workplace Wellbeing">
      <a:dk1>
        <a:srgbClr val="007391"/>
      </a:dk1>
      <a:lt1>
        <a:sysClr val="window" lastClr="FFFFFF"/>
      </a:lt1>
      <a:dk2>
        <a:srgbClr val="004851"/>
      </a:dk2>
      <a:lt2>
        <a:srgbClr val="FFFFFF"/>
      </a:lt2>
      <a:accent1>
        <a:srgbClr val="007391"/>
      </a:accent1>
      <a:accent2>
        <a:srgbClr val="05C3DE"/>
      </a:accent2>
      <a:accent3>
        <a:srgbClr val="009EC5"/>
      </a:accent3>
      <a:accent4>
        <a:srgbClr val="6AD1E3"/>
      </a:accent4>
      <a:accent5>
        <a:srgbClr val="004851"/>
      </a:accent5>
      <a:accent6>
        <a:srgbClr val="007391"/>
      </a:accent6>
      <a:hlink>
        <a:srgbClr val="007391"/>
      </a:hlink>
      <a:folHlink>
        <a:srgbClr val="009EC5"/>
      </a:folHlink>
    </a:clrScheme>
    <a:fontScheme name="IH">
      <a:majorFont>
        <a:latin typeface="Proxima Nova Semibold"/>
        <a:ea typeface=""/>
        <a:cs typeface=""/>
      </a:majorFont>
      <a:minorFont>
        <a:latin typeface="Proxima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ts_Masterclass" id="{93E490AE-810C-40BC-9BF2-A81EF57A32A1}" vid="{5D70AF2D-2886-44E7-927C-603692042A84}"/>
    </a:ext>
  </a:extLst>
</a:theme>
</file>

<file path=ppt/theme/theme18.xml><?xml version="1.0" encoding="utf-8"?>
<a:theme xmlns:a="http://schemas.openxmlformats.org/drawingml/2006/main" name="1_Roots_Masterclass">
  <a:themeElements>
    <a:clrScheme name="Workplace Wellbeing">
      <a:dk1>
        <a:srgbClr val="007391"/>
      </a:dk1>
      <a:lt1>
        <a:sysClr val="window" lastClr="FFFFFF"/>
      </a:lt1>
      <a:dk2>
        <a:srgbClr val="004851"/>
      </a:dk2>
      <a:lt2>
        <a:srgbClr val="FFFFFF"/>
      </a:lt2>
      <a:accent1>
        <a:srgbClr val="007391"/>
      </a:accent1>
      <a:accent2>
        <a:srgbClr val="05C3DE"/>
      </a:accent2>
      <a:accent3>
        <a:srgbClr val="009EC5"/>
      </a:accent3>
      <a:accent4>
        <a:srgbClr val="6AD1E3"/>
      </a:accent4>
      <a:accent5>
        <a:srgbClr val="004851"/>
      </a:accent5>
      <a:accent6>
        <a:srgbClr val="007391"/>
      </a:accent6>
      <a:hlink>
        <a:srgbClr val="007391"/>
      </a:hlink>
      <a:folHlink>
        <a:srgbClr val="009EC5"/>
      </a:folHlink>
    </a:clrScheme>
    <a:fontScheme name="IH">
      <a:majorFont>
        <a:latin typeface="Proxima Nova Semibold"/>
        <a:ea typeface=""/>
        <a:cs typeface=""/>
      </a:majorFont>
      <a:minorFont>
        <a:latin typeface="Proxima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ts_Masterclass" id="{93E490AE-810C-40BC-9BF2-A81EF57A32A1}" vid="{5D70AF2D-2886-44E7-927C-603692042A84}"/>
    </a:ext>
  </a:extLst>
</a:theme>
</file>

<file path=ppt/theme/theme19.xml><?xml version="1.0" encoding="utf-8"?>
<a:theme xmlns:a="http://schemas.openxmlformats.org/drawingml/2006/main" name="Custom Design">
  <a:themeElements>
    <a:clrScheme name="Workplace Wellbeing">
      <a:dk1>
        <a:srgbClr val="007391"/>
      </a:dk1>
      <a:lt1>
        <a:sysClr val="window" lastClr="FFFFFF"/>
      </a:lt1>
      <a:dk2>
        <a:srgbClr val="004851"/>
      </a:dk2>
      <a:lt2>
        <a:srgbClr val="FFFFFF"/>
      </a:lt2>
      <a:accent1>
        <a:srgbClr val="007391"/>
      </a:accent1>
      <a:accent2>
        <a:srgbClr val="05C3DE"/>
      </a:accent2>
      <a:accent3>
        <a:srgbClr val="009EC5"/>
      </a:accent3>
      <a:accent4>
        <a:srgbClr val="6AD1E3"/>
      </a:accent4>
      <a:accent5>
        <a:srgbClr val="004851"/>
      </a:accent5>
      <a:accent6>
        <a:srgbClr val="007391"/>
      </a:accent6>
      <a:hlink>
        <a:srgbClr val="007391"/>
      </a:hlink>
      <a:folHlink>
        <a:srgbClr val="009EC5"/>
      </a:folHlink>
    </a:clrScheme>
    <a:fontScheme name="Intelligent Health">
      <a:majorFont>
        <a:latin typeface="Proxima Nova Semibold"/>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3_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1_Office Theme">
  <a:themeElements>
    <a:clrScheme name="IH Insights">
      <a:dk1>
        <a:srgbClr val="003A44"/>
      </a:dk1>
      <a:lt1>
        <a:srgbClr val="FFFFFF"/>
      </a:lt1>
      <a:dk2>
        <a:srgbClr val="F47921"/>
      </a:dk2>
      <a:lt2>
        <a:srgbClr val="FDC888"/>
      </a:lt2>
      <a:accent1>
        <a:srgbClr val="003A44"/>
      </a:accent1>
      <a:accent2>
        <a:srgbClr val="F47921"/>
      </a:accent2>
      <a:accent3>
        <a:srgbClr val="F7931D"/>
      </a:accent3>
      <a:accent4>
        <a:srgbClr val="FAAC55"/>
      </a:accent4>
      <a:accent5>
        <a:srgbClr val="FDC888"/>
      </a:accent5>
      <a:accent6>
        <a:srgbClr val="FFFFFF"/>
      </a:accent6>
      <a:hlink>
        <a:srgbClr val="F2F2F2"/>
      </a:hlink>
      <a:folHlink>
        <a:srgbClr val="96607D"/>
      </a:folHlink>
    </a:clrScheme>
    <a:fontScheme name="Custom 1">
      <a:majorFont>
        <a:latin typeface="Co Headline"/>
        <a:ea typeface=""/>
        <a:cs typeface=""/>
      </a:majorFont>
      <a:minorFont>
        <a:latin typeface="Co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2.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3.xml><?xml version="1.0" encoding="utf-8"?>
<a:theme xmlns:a="http://schemas.openxmlformats.org/drawingml/2006/main" name="2_Roots_Masterclass">
  <a:themeElements>
    <a:clrScheme name="Workplace Wellbeing">
      <a:dk1>
        <a:srgbClr val="007391"/>
      </a:dk1>
      <a:lt1>
        <a:sysClr val="window" lastClr="FFFFFF"/>
      </a:lt1>
      <a:dk2>
        <a:srgbClr val="004851"/>
      </a:dk2>
      <a:lt2>
        <a:srgbClr val="FFFFFF"/>
      </a:lt2>
      <a:accent1>
        <a:srgbClr val="007391"/>
      </a:accent1>
      <a:accent2>
        <a:srgbClr val="05C3DE"/>
      </a:accent2>
      <a:accent3>
        <a:srgbClr val="009EC5"/>
      </a:accent3>
      <a:accent4>
        <a:srgbClr val="6AD1E3"/>
      </a:accent4>
      <a:accent5>
        <a:srgbClr val="004851"/>
      </a:accent5>
      <a:accent6>
        <a:srgbClr val="007391"/>
      </a:accent6>
      <a:hlink>
        <a:srgbClr val="007391"/>
      </a:hlink>
      <a:folHlink>
        <a:srgbClr val="009EC5"/>
      </a:folHlink>
    </a:clrScheme>
    <a:fontScheme name="IH">
      <a:majorFont>
        <a:latin typeface="Proxima Nova Semibold"/>
        <a:ea typeface=""/>
        <a:cs typeface=""/>
      </a:majorFont>
      <a:minorFont>
        <a:latin typeface="Proxima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ts_Masterclass" id="{93E490AE-810C-40BC-9BF2-A81EF57A32A1}" vid="{5D70AF2D-2886-44E7-927C-603692042A84}"/>
    </a:ext>
  </a:extLst>
</a:theme>
</file>

<file path=ppt/theme/theme24.xml><?xml version="1.0" encoding="utf-8"?>
<a:theme xmlns:a="http://schemas.openxmlformats.org/drawingml/2006/main" name="3_Roots_Masterclass">
  <a:themeElements>
    <a:clrScheme name="Workplace Wellbeing">
      <a:dk1>
        <a:srgbClr val="007391"/>
      </a:dk1>
      <a:lt1>
        <a:sysClr val="window" lastClr="FFFFFF"/>
      </a:lt1>
      <a:dk2>
        <a:srgbClr val="004851"/>
      </a:dk2>
      <a:lt2>
        <a:srgbClr val="FFFFFF"/>
      </a:lt2>
      <a:accent1>
        <a:srgbClr val="007391"/>
      </a:accent1>
      <a:accent2>
        <a:srgbClr val="05C3DE"/>
      </a:accent2>
      <a:accent3>
        <a:srgbClr val="009EC5"/>
      </a:accent3>
      <a:accent4>
        <a:srgbClr val="6AD1E3"/>
      </a:accent4>
      <a:accent5>
        <a:srgbClr val="004851"/>
      </a:accent5>
      <a:accent6>
        <a:srgbClr val="007391"/>
      </a:accent6>
      <a:hlink>
        <a:srgbClr val="007391"/>
      </a:hlink>
      <a:folHlink>
        <a:srgbClr val="009EC5"/>
      </a:folHlink>
    </a:clrScheme>
    <a:fontScheme name="IH">
      <a:majorFont>
        <a:latin typeface="Proxima Nova Semibold"/>
        <a:ea typeface=""/>
        <a:cs typeface=""/>
      </a:majorFont>
      <a:minorFont>
        <a:latin typeface="Proxima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ots_Masterclass" id="{93E490AE-810C-40BC-9BF2-A81EF57A32A1}" vid="{5D70AF2D-2886-44E7-927C-603692042A84}"/>
    </a:ext>
  </a:extLst>
</a:theme>
</file>

<file path=ppt/theme/theme2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6_Office Theme">
  <a:themeElements>
    <a:clrScheme name="IH Insights">
      <a:dk1>
        <a:srgbClr val="003A44"/>
      </a:dk1>
      <a:lt1>
        <a:srgbClr val="FFFFFF"/>
      </a:lt1>
      <a:dk2>
        <a:srgbClr val="F47921"/>
      </a:dk2>
      <a:lt2>
        <a:srgbClr val="FDC888"/>
      </a:lt2>
      <a:accent1>
        <a:srgbClr val="003A44"/>
      </a:accent1>
      <a:accent2>
        <a:srgbClr val="F47921"/>
      </a:accent2>
      <a:accent3>
        <a:srgbClr val="F7931D"/>
      </a:accent3>
      <a:accent4>
        <a:srgbClr val="FAAC55"/>
      </a:accent4>
      <a:accent5>
        <a:srgbClr val="FDC888"/>
      </a:accent5>
      <a:accent6>
        <a:srgbClr val="FFFFFF"/>
      </a:accent6>
      <a:hlink>
        <a:srgbClr val="F2F2F2"/>
      </a:hlink>
      <a:folHlink>
        <a:srgbClr val="96607D"/>
      </a:folHlink>
    </a:clrScheme>
    <a:fontScheme name="Custom 1">
      <a:majorFont>
        <a:latin typeface="Co Headline"/>
        <a:ea typeface=""/>
        <a:cs typeface=""/>
      </a:majorFont>
      <a:minorFont>
        <a:latin typeface="Co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IH Blu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H Blu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9.xml><?xml version="1.0" encoding="utf-8"?>
<a:theme xmlns:a="http://schemas.openxmlformats.org/drawingml/2006/main" name="5_IH White">
  <a:themeElements>
    <a:clrScheme name="Intelligent Health">
      <a:dk1>
        <a:sysClr val="windowText" lastClr="000000"/>
      </a:dk1>
      <a:lt1>
        <a:sysClr val="window" lastClr="FFFFFF"/>
      </a:lt1>
      <a:dk2>
        <a:srgbClr val="004851"/>
      </a:dk2>
      <a:lt2>
        <a:srgbClr val="0092BC"/>
      </a:lt2>
      <a:accent1>
        <a:srgbClr val="00BAF0"/>
      </a:accent1>
      <a:accent2>
        <a:srgbClr val="0092BC"/>
      </a:accent2>
      <a:accent3>
        <a:srgbClr val="004851"/>
      </a:accent3>
      <a:accent4>
        <a:srgbClr val="ED8B00"/>
      </a:accent4>
      <a:accent5>
        <a:srgbClr val="4472C4"/>
      </a:accent5>
      <a:accent6>
        <a:srgbClr val="70AD47"/>
      </a:accent6>
      <a:hlink>
        <a:srgbClr val="0563C1"/>
      </a:hlink>
      <a:folHlink>
        <a:srgbClr val="954F72"/>
      </a:folHlink>
    </a:clrScheme>
    <a:fontScheme name="Intelligent Health">
      <a:majorFont>
        <a:latin typeface="Co Text"/>
        <a:ea typeface=""/>
        <a:cs typeface=""/>
      </a:majorFont>
      <a:minorFont>
        <a:latin typeface="Co T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lIns="0" tIns="0" rIns="0" bIns="0" rtlCol="0">
        <a:spAutoFit/>
      </a:bodyPr>
      <a:lstStyle>
        <a:defPPr>
          <a:defRPr sz="1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H Insights">
    <a:dk1>
      <a:srgbClr val="003A44"/>
    </a:dk1>
    <a:lt1>
      <a:srgbClr val="FFFFFF"/>
    </a:lt1>
    <a:dk2>
      <a:srgbClr val="F47921"/>
    </a:dk2>
    <a:lt2>
      <a:srgbClr val="FDC888"/>
    </a:lt2>
    <a:accent1>
      <a:srgbClr val="003A44"/>
    </a:accent1>
    <a:accent2>
      <a:srgbClr val="F47921"/>
    </a:accent2>
    <a:accent3>
      <a:srgbClr val="F7931D"/>
    </a:accent3>
    <a:accent4>
      <a:srgbClr val="FAAC55"/>
    </a:accent4>
    <a:accent5>
      <a:srgbClr val="FDC888"/>
    </a:accent5>
    <a:accent6>
      <a:srgbClr val="FFFFFF"/>
    </a:accent6>
    <a:hlink>
      <a:srgbClr val="F2F2F2"/>
    </a:hlink>
    <a:folHlink>
      <a:srgbClr val="96607D"/>
    </a:folHlink>
  </a:clrScheme>
  <a:fontScheme name="Custom 1">
    <a:majorFont>
      <a:latin typeface="Co Headline"/>
      <a:ea typeface=""/>
      <a:cs typeface=""/>
    </a:majorFont>
    <a:minorFont>
      <a:latin typeface="Co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H Insights">
    <a:dk1>
      <a:srgbClr val="003A44"/>
    </a:dk1>
    <a:lt1>
      <a:srgbClr val="FFFFFF"/>
    </a:lt1>
    <a:dk2>
      <a:srgbClr val="F47921"/>
    </a:dk2>
    <a:lt2>
      <a:srgbClr val="FDC888"/>
    </a:lt2>
    <a:accent1>
      <a:srgbClr val="003A44"/>
    </a:accent1>
    <a:accent2>
      <a:srgbClr val="F47921"/>
    </a:accent2>
    <a:accent3>
      <a:srgbClr val="F7931D"/>
    </a:accent3>
    <a:accent4>
      <a:srgbClr val="FAAC55"/>
    </a:accent4>
    <a:accent5>
      <a:srgbClr val="FDC888"/>
    </a:accent5>
    <a:accent6>
      <a:srgbClr val="FFFFFF"/>
    </a:accent6>
    <a:hlink>
      <a:srgbClr val="F2F2F2"/>
    </a:hlink>
    <a:folHlink>
      <a:srgbClr val="96607D"/>
    </a:folHlink>
  </a:clrScheme>
  <a:fontScheme name="Custom 1">
    <a:majorFont>
      <a:latin typeface="Co Headline"/>
      <a:ea typeface=""/>
      <a:cs typeface=""/>
    </a:majorFont>
    <a:minorFont>
      <a:latin typeface="Co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IH Insights">
    <a:dk1>
      <a:srgbClr val="003A44"/>
    </a:dk1>
    <a:lt1>
      <a:srgbClr val="FFFFFF"/>
    </a:lt1>
    <a:dk2>
      <a:srgbClr val="F47921"/>
    </a:dk2>
    <a:lt2>
      <a:srgbClr val="FDC888"/>
    </a:lt2>
    <a:accent1>
      <a:srgbClr val="003A44"/>
    </a:accent1>
    <a:accent2>
      <a:srgbClr val="F47921"/>
    </a:accent2>
    <a:accent3>
      <a:srgbClr val="F7931D"/>
    </a:accent3>
    <a:accent4>
      <a:srgbClr val="FAAC55"/>
    </a:accent4>
    <a:accent5>
      <a:srgbClr val="FDC888"/>
    </a:accent5>
    <a:accent6>
      <a:srgbClr val="FFFFFF"/>
    </a:accent6>
    <a:hlink>
      <a:srgbClr val="F2F2F2"/>
    </a:hlink>
    <a:folHlink>
      <a:srgbClr val="96607D"/>
    </a:folHlink>
  </a:clrScheme>
  <a:fontScheme name="Custom 1">
    <a:majorFont>
      <a:latin typeface="Co Headline"/>
      <a:ea typeface=""/>
      <a:cs typeface=""/>
    </a:majorFont>
    <a:minorFont>
      <a:latin typeface="Co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2792</Words>
  <Application>Microsoft Office PowerPoint</Application>
  <PresentationFormat>Widescreen</PresentationFormat>
  <Paragraphs>355</Paragraphs>
  <Slides>52</Slides>
  <Notes>7</Notes>
  <HiddenSlides>0</HiddenSlides>
  <MMClips>0</MMClips>
  <ScaleCrop>false</ScaleCrop>
  <HeadingPairs>
    <vt:vector size="6" baseType="variant">
      <vt:variant>
        <vt:lpstr>Fonts Used</vt:lpstr>
      </vt:variant>
      <vt:variant>
        <vt:i4>22</vt:i4>
      </vt:variant>
      <vt:variant>
        <vt:lpstr>Theme</vt:lpstr>
      </vt:variant>
      <vt:variant>
        <vt:i4>26</vt:i4>
      </vt:variant>
      <vt:variant>
        <vt:lpstr>Slide Titles</vt:lpstr>
      </vt:variant>
      <vt:variant>
        <vt:i4>52</vt:i4>
      </vt:variant>
    </vt:vector>
  </HeadingPairs>
  <TitlesOfParts>
    <vt:vector size="100" baseType="lpstr">
      <vt:lpstr>ABeeZee</vt:lpstr>
      <vt:lpstr>Aptos</vt:lpstr>
      <vt:lpstr>Aptos Display</vt:lpstr>
      <vt:lpstr>Aptos Narrow</vt:lpstr>
      <vt:lpstr>Arial</vt:lpstr>
      <vt:lpstr>Calibri</vt:lpstr>
      <vt:lpstr>Calibri Light</vt:lpstr>
      <vt:lpstr>Cambria Math</vt:lpstr>
      <vt:lpstr>Candara</vt:lpstr>
      <vt:lpstr>Co Headline</vt:lpstr>
      <vt:lpstr>Co Text</vt:lpstr>
      <vt:lpstr>Co Text Light</vt:lpstr>
      <vt:lpstr>Metropolis</vt:lpstr>
      <vt:lpstr>Metropolis Extra Light</vt:lpstr>
      <vt:lpstr>Metropolis Light</vt:lpstr>
      <vt:lpstr>Metropolis Semi Bold</vt:lpstr>
      <vt:lpstr>Proxima Nova</vt:lpstr>
      <vt:lpstr>Proxima Nova 1</vt:lpstr>
      <vt:lpstr>Proxima Nova Light</vt:lpstr>
      <vt:lpstr>Proxima Nova Medium</vt:lpstr>
      <vt:lpstr>Proxima Nova Rg</vt:lpstr>
      <vt:lpstr>Proxima Nova Semibold</vt:lpstr>
      <vt:lpstr>IH White</vt:lpstr>
      <vt:lpstr>13_IH White</vt:lpstr>
      <vt:lpstr>8_IH Blue</vt:lpstr>
      <vt:lpstr>1_IH White</vt:lpstr>
      <vt:lpstr>10_IH White</vt:lpstr>
      <vt:lpstr>8_IH White</vt:lpstr>
      <vt:lpstr>IH Blue</vt:lpstr>
      <vt:lpstr>1_Office Theme</vt:lpstr>
      <vt:lpstr>5_IH White</vt:lpstr>
      <vt:lpstr>1_IH White with Blue logo</vt:lpstr>
      <vt:lpstr>1_IH Blue</vt:lpstr>
      <vt:lpstr>5_Office Theme</vt:lpstr>
      <vt:lpstr>9_Office Theme</vt:lpstr>
      <vt:lpstr>4_Office Theme</vt:lpstr>
      <vt:lpstr>3_Office Theme</vt:lpstr>
      <vt:lpstr>IH</vt:lpstr>
      <vt:lpstr>Roots_Masterclass</vt:lpstr>
      <vt:lpstr>1_Roots_Masterclass</vt:lpstr>
      <vt:lpstr>Custom Design</vt:lpstr>
      <vt:lpstr>2_Office Theme</vt:lpstr>
      <vt:lpstr>11_Office Theme</vt:lpstr>
      <vt:lpstr>1_Office 2013 - 2022 Theme</vt:lpstr>
      <vt:lpstr>2_Roots_Masterclass</vt:lpstr>
      <vt:lpstr>3_Roots_Masterclass</vt:lpstr>
      <vt:lpstr>Tema de Office</vt:lpstr>
      <vt:lpstr>6_Office Theme</vt:lpstr>
      <vt:lpstr>   BUPA Sustainable Supply Chain Summit 2025   </vt:lpstr>
      <vt:lpstr>Human and Planet sickness: What’s the link?</vt:lpstr>
      <vt:lpstr>PowerPoint Presentation</vt:lpstr>
      <vt:lpstr>Feeling Safe</vt:lpstr>
      <vt:lpstr>Feeling Valued</vt:lpstr>
      <vt:lpstr>Sense of belonging</vt:lpstr>
      <vt:lpstr>PowerPoint Presentation</vt:lpstr>
      <vt:lpstr>PowerPoint Presentation</vt:lpstr>
      <vt:lpstr>PowerPoint Presentation</vt:lpstr>
      <vt:lpstr>Autonomic Nervous System</vt:lpstr>
      <vt:lpstr>Ventral Vagus Nerve Social Engagement System </vt:lpstr>
      <vt:lpstr>PowerPoint Presentation</vt:lpstr>
      <vt:lpstr>Autonomic Nervous System</vt:lpstr>
      <vt:lpstr>Sympathetic Nervous System Fight and Fight</vt:lpstr>
      <vt:lpstr>PowerPoint Presentation</vt:lpstr>
      <vt:lpstr>PowerPoint Presentation</vt:lpstr>
      <vt:lpstr>PowerPoint Presentation</vt:lpstr>
      <vt:lpstr>Chronic Stress</vt:lpstr>
      <vt:lpstr>PowerPoint Presentation</vt:lpstr>
      <vt:lpstr>HCI adult factors</vt:lpstr>
      <vt:lpstr>PowerPoint Presentation</vt:lpstr>
      <vt:lpstr>HCI  Diabetes  Aged 50+</vt:lpstr>
      <vt:lpstr>HCI  Intersectionality</vt:lpstr>
      <vt:lpstr>HCI  Mental Health</vt:lpstr>
      <vt:lpstr>Health Creation Safe, Value, Belong</vt:lpstr>
      <vt:lpstr>PowerPoint Presentation</vt:lpstr>
      <vt:lpstr>2024 was hottest since125,000 years ago</vt:lpstr>
      <vt:lpstr>CO2 emissions continue to climb</vt:lpstr>
      <vt:lpstr>PowerPoint Presentation</vt:lpstr>
      <vt:lpstr>CO2 per Capita</vt:lpstr>
      <vt:lpstr>PowerPoint Presentation</vt:lpstr>
      <vt:lpstr>Disconnect from Nature</vt:lpstr>
      <vt:lpstr>Association Between Trees, Vegetation, Depression and Stress  </vt:lpstr>
      <vt:lpstr>How a short walk in Nature can change your brain structure</vt:lpstr>
      <vt:lpstr>Amygdala changes after 60 min walk</vt:lpstr>
      <vt:lpstr>Hippocampus  changes after 60 min walk</vt:lpstr>
      <vt:lpstr>PowerPoint Presentation</vt:lpstr>
      <vt:lpstr>Start Well</vt:lpstr>
      <vt:lpstr>PowerPoint Presentation</vt:lpstr>
      <vt:lpstr>PowerPoint Presentation</vt:lpstr>
      <vt:lpstr>Mitochondrial dysfunction shortens the telomeres</vt:lpstr>
      <vt:lpstr>Health Benefits of Nature</vt:lpstr>
      <vt:lpstr>PowerPoint Presentation</vt:lpstr>
      <vt:lpstr>Heat</vt:lpstr>
      <vt:lpstr>Floods</vt:lpstr>
      <vt:lpstr> For every rise in night-time temperature of 10C there is 20% less sleep across a population.</vt:lpstr>
      <vt:lpstr>Food supply</vt:lpstr>
      <vt:lpstr>Food supply</vt:lpstr>
      <vt:lpstr>Oceans and Food Supply</vt:lpstr>
      <vt:lpstr>PowerPoint Presentation</vt:lpstr>
      <vt:lpstr>Over 2,500 trees were earned through playing Beat the Street in Burnley (2000 points = 1 tree)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Intelligent Health Resilience Matrix ©</dc:title>
  <dc:creator>William Bird</dc:creator>
  <cp:lastModifiedBy>William Bird</cp:lastModifiedBy>
  <cp:revision>50</cp:revision>
  <dcterms:created xsi:type="dcterms:W3CDTF">2023-07-18T14:54:00Z</dcterms:created>
  <dcterms:modified xsi:type="dcterms:W3CDTF">2025-10-01T09:50:08Z</dcterms:modified>
</cp:coreProperties>
</file>